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6576000" cy="27432000"/>
  <p:notesSz cx="32461200" cy="43434000"/>
  <p:defaultTextStyle>
    <a:defPPr>
      <a:defRPr lang="en-US"/>
    </a:defPPr>
    <a:lvl1pPr algn="l" rtl="0" fontAlgn="base">
      <a:spcBef>
        <a:spcPct val="0"/>
      </a:spcBef>
      <a:spcAft>
        <a:spcPct val="0"/>
      </a:spcAft>
      <a:defRPr sz="7200" kern="1200">
        <a:solidFill>
          <a:schemeClr val="tx1"/>
        </a:solidFill>
        <a:latin typeface="Arial" pitchFamily="34" charset="0"/>
        <a:ea typeface="MS PGothic" pitchFamily="34" charset="-128"/>
        <a:cs typeface="+mn-cs"/>
      </a:defRPr>
    </a:lvl1pPr>
    <a:lvl2pPr marL="380985" algn="l" rtl="0" fontAlgn="base">
      <a:spcBef>
        <a:spcPct val="0"/>
      </a:spcBef>
      <a:spcAft>
        <a:spcPct val="0"/>
      </a:spcAft>
      <a:defRPr sz="7200" kern="1200">
        <a:solidFill>
          <a:schemeClr val="tx1"/>
        </a:solidFill>
        <a:latin typeface="Arial" pitchFamily="34" charset="0"/>
        <a:ea typeface="MS PGothic" pitchFamily="34" charset="-128"/>
        <a:cs typeface="+mn-cs"/>
      </a:defRPr>
    </a:lvl2pPr>
    <a:lvl3pPr marL="761970" algn="l" rtl="0" fontAlgn="base">
      <a:spcBef>
        <a:spcPct val="0"/>
      </a:spcBef>
      <a:spcAft>
        <a:spcPct val="0"/>
      </a:spcAft>
      <a:defRPr sz="7200" kern="1200">
        <a:solidFill>
          <a:schemeClr val="tx1"/>
        </a:solidFill>
        <a:latin typeface="Arial" pitchFamily="34" charset="0"/>
        <a:ea typeface="MS PGothic" pitchFamily="34" charset="-128"/>
        <a:cs typeface="+mn-cs"/>
      </a:defRPr>
    </a:lvl3pPr>
    <a:lvl4pPr marL="1142954" algn="l" rtl="0" fontAlgn="base">
      <a:spcBef>
        <a:spcPct val="0"/>
      </a:spcBef>
      <a:spcAft>
        <a:spcPct val="0"/>
      </a:spcAft>
      <a:defRPr sz="7200" kern="1200">
        <a:solidFill>
          <a:schemeClr val="tx1"/>
        </a:solidFill>
        <a:latin typeface="Arial" pitchFamily="34" charset="0"/>
        <a:ea typeface="MS PGothic" pitchFamily="34" charset="-128"/>
        <a:cs typeface="+mn-cs"/>
      </a:defRPr>
    </a:lvl4pPr>
    <a:lvl5pPr marL="1523939" algn="l" rtl="0" fontAlgn="base">
      <a:spcBef>
        <a:spcPct val="0"/>
      </a:spcBef>
      <a:spcAft>
        <a:spcPct val="0"/>
      </a:spcAft>
      <a:defRPr sz="7200" kern="1200">
        <a:solidFill>
          <a:schemeClr val="tx1"/>
        </a:solidFill>
        <a:latin typeface="Arial" pitchFamily="34" charset="0"/>
        <a:ea typeface="MS PGothic" pitchFamily="34" charset="-128"/>
        <a:cs typeface="+mn-cs"/>
      </a:defRPr>
    </a:lvl5pPr>
    <a:lvl6pPr marL="1904924" algn="l" defTabSz="761970" rtl="0" eaLnBrk="1" latinLnBrk="0" hangingPunct="1">
      <a:defRPr sz="7200" kern="1200">
        <a:solidFill>
          <a:schemeClr val="tx1"/>
        </a:solidFill>
        <a:latin typeface="Arial" pitchFamily="34" charset="0"/>
        <a:ea typeface="MS PGothic" pitchFamily="34" charset="-128"/>
        <a:cs typeface="+mn-cs"/>
      </a:defRPr>
    </a:lvl6pPr>
    <a:lvl7pPr marL="2285909" algn="l" defTabSz="761970" rtl="0" eaLnBrk="1" latinLnBrk="0" hangingPunct="1">
      <a:defRPr sz="7200" kern="1200">
        <a:solidFill>
          <a:schemeClr val="tx1"/>
        </a:solidFill>
        <a:latin typeface="Arial" pitchFamily="34" charset="0"/>
        <a:ea typeface="MS PGothic" pitchFamily="34" charset="-128"/>
        <a:cs typeface="+mn-cs"/>
      </a:defRPr>
    </a:lvl7pPr>
    <a:lvl8pPr marL="2666893" algn="l" defTabSz="761970" rtl="0" eaLnBrk="1" latinLnBrk="0" hangingPunct="1">
      <a:defRPr sz="7200" kern="1200">
        <a:solidFill>
          <a:schemeClr val="tx1"/>
        </a:solidFill>
        <a:latin typeface="Arial" pitchFamily="34" charset="0"/>
        <a:ea typeface="MS PGothic" pitchFamily="34" charset="-128"/>
        <a:cs typeface="+mn-cs"/>
      </a:defRPr>
    </a:lvl8pPr>
    <a:lvl9pPr marL="3047878" algn="l" defTabSz="761970" rtl="0" eaLnBrk="1" latinLnBrk="0" hangingPunct="1">
      <a:defRPr sz="72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8640">
          <p15:clr>
            <a:srgbClr val="A4A3A4"/>
          </p15:clr>
        </p15:guide>
        <p15:guide id="2" pos="11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hoover"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A50021"/>
    <a:srgbClr val="3B64B5"/>
    <a:srgbClr val="0099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snapToGrid="0">
      <p:cViewPr varScale="1">
        <p:scale>
          <a:sx n="27" d="100"/>
          <a:sy n="27" d="100"/>
        </p:scale>
        <p:origin x="2696" y="232"/>
      </p:cViewPr>
      <p:guideLst>
        <p:guide orient="horz" pos="8640"/>
        <p:guide pos="115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14066838" cy="2171700"/>
          </a:xfrm>
          <a:prstGeom prst="rect">
            <a:avLst/>
          </a:prstGeom>
          <a:noFill/>
          <a:ln w="9525">
            <a:noFill/>
            <a:miter lim="800000"/>
            <a:headEnd/>
            <a:tailEnd/>
          </a:ln>
          <a:effectLst/>
        </p:spPr>
        <p:txBody>
          <a:bodyPr vert="horz" wrap="square" lIns="433682" tIns="216841" rIns="433682" bIns="216841" numCol="1" anchor="t" anchorCtr="0" compatLnSpc="1">
            <a:prstTxWarp prst="textNoShape">
              <a:avLst/>
            </a:prstTxWarp>
          </a:bodyPr>
          <a:lstStyle>
            <a:lvl1pPr>
              <a:defRPr sz="5700">
                <a:latin typeface="Arial" charset="0"/>
                <a:ea typeface="+mn-ea"/>
              </a:defRPr>
            </a:lvl1pPr>
          </a:lstStyle>
          <a:p>
            <a:pPr>
              <a:defRPr/>
            </a:pPr>
            <a:endParaRPr lang="en-US"/>
          </a:p>
        </p:txBody>
      </p:sp>
      <p:sp>
        <p:nvSpPr>
          <p:cNvPr id="3075" name="Rectangle 3"/>
          <p:cNvSpPr>
            <a:spLocks noGrp="1" noChangeArrowheads="1"/>
          </p:cNvSpPr>
          <p:nvPr>
            <p:ph type="dt" idx="1"/>
          </p:nvPr>
        </p:nvSpPr>
        <p:spPr bwMode="auto">
          <a:xfrm>
            <a:off x="18386425" y="0"/>
            <a:ext cx="14066838" cy="2171700"/>
          </a:xfrm>
          <a:prstGeom prst="rect">
            <a:avLst/>
          </a:prstGeom>
          <a:noFill/>
          <a:ln w="9525">
            <a:noFill/>
            <a:miter lim="800000"/>
            <a:headEnd/>
            <a:tailEnd/>
          </a:ln>
          <a:effectLst/>
        </p:spPr>
        <p:txBody>
          <a:bodyPr vert="horz" wrap="square" lIns="433682" tIns="216841" rIns="433682" bIns="216841" numCol="1" anchor="t" anchorCtr="0" compatLnSpc="1">
            <a:prstTxWarp prst="textNoShape">
              <a:avLst/>
            </a:prstTxWarp>
          </a:bodyPr>
          <a:lstStyle>
            <a:lvl1pPr algn="r">
              <a:defRPr sz="5700">
                <a:latin typeface="Arial" charset="0"/>
                <a:ea typeface="+mn-ea"/>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5372100" y="3257550"/>
            <a:ext cx="21717000" cy="162877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7" name="Rectangle 5"/>
          <p:cNvSpPr>
            <a:spLocks noGrp="1" noChangeArrowheads="1"/>
          </p:cNvSpPr>
          <p:nvPr>
            <p:ph type="body" sz="quarter" idx="3"/>
          </p:nvPr>
        </p:nvSpPr>
        <p:spPr bwMode="auto">
          <a:xfrm>
            <a:off x="3246438" y="20631150"/>
            <a:ext cx="25968325" cy="19545300"/>
          </a:xfrm>
          <a:prstGeom prst="rect">
            <a:avLst/>
          </a:prstGeom>
          <a:noFill/>
          <a:ln w="9525">
            <a:noFill/>
            <a:miter lim="800000"/>
            <a:headEnd/>
            <a:tailEnd/>
          </a:ln>
          <a:effectLst/>
        </p:spPr>
        <p:txBody>
          <a:bodyPr vert="horz" wrap="square" lIns="433682" tIns="216841" rIns="433682" bIns="21684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41254363"/>
            <a:ext cx="14066838" cy="2171700"/>
          </a:xfrm>
          <a:prstGeom prst="rect">
            <a:avLst/>
          </a:prstGeom>
          <a:noFill/>
          <a:ln w="9525">
            <a:noFill/>
            <a:miter lim="800000"/>
            <a:headEnd/>
            <a:tailEnd/>
          </a:ln>
          <a:effectLst/>
        </p:spPr>
        <p:txBody>
          <a:bodyPr vert="horz" wrap="square" lIns="433682" tIns="216841" rIns="433682" bIns="216841" numCol="1" anchor="b" anchorCtr="0" compatLnSpc="1">
            <a:prstTxWarp prst="textNoShape">
              <a:avLst/>
            </a:prstTxWarp>
          </a:bodyPr>
          <a:lstStyle>
            <a:lvl1pPr>
              <a:defRPr sz="5700">
                <a:latin typeface="Arial" charset="0"/>
                <a:ea typeface="+mn-ea"/>
              </a:defRPr>
            </a:lvl1pPr>
          </a:lstStyle>
          <a:p>
            <a:pPr>
              <a:defRPr/>
            </a:pPr>
            <a:endParaRPr lang="en-US"/>
          </a:p>
        </p:txBody>
      </p:sp>
      <p:sp>
        <p:nvSpPr>
          <p:cNvPr id="3079" name="Rectangle 7"/>
          <p:cNvSpPr>
            <a:spLocks noGrp="1" noChangeArrowheads="1"/>
          </p:cNvSpPr>
          <p:nvPr>
            <p:ph type="sldNum" sz="quarter" idx="5"/>
          </p:nvPr>
        </p:nvSpPr>
        <p:spPr bwMode="auto">
          <a:xfrm>
            <a:off x="18386425" y="41254363"/>
            <a:ext cx="14066838" cy="2171700"/>
          </a:xfrm>
          <a:prstGeom prst="rect">
            <a:avLst/>
          </a:prstGeom>
          <a:noFill/>
          <a:ln w="9525">
            <a:noFill/>
            <a:miter lim="800000"/>
            <a:headEnd/>
            <a:tailEnd/>
          </a:ln>
          <a:effectLst/>
        </p:spPr>
        <p:txBody>
          <a:bodyPr vert="horz" wrap="square" lIns="433682" tIns="216841" rIns="433682" bIns="216841" numCol="1" anchor="b" anchorCtr="0" compatLnSpc="1">
            <a:prstTxWarp prst="textNoShape">
              <a:avLst/>
            </a:prstTxWarp>
          </a:bodyPr>
          <a:lstStyle>
            <a:lvl1pPr algn="r">
              <a:defRPr sz="5700">
                <a:latin typeface="Arial" charset="0"/>
                <a:ea typeface="ＭＳ Ｐゴシック" pitchFamily="24" charset="-128"/>
              </a:defRPr>
            </a:lvl1pPr>
          </a:lstStyle>
          <a:p>
            <a:pPr>
              <a:defRPr/>
            </a:pPr>
            <a:fld id="{B89CB6DB-ACFC-469D-AB83-07CC570B2F68}" type="slidenum">
              <a:rPr lang="en-US"/>
              <a:pPr>
                <a:defRPr/>
              </a:pPr>
              <a:t>‹#›</a:t>
            </a:fld>
            <a:endParaRPr lang="en-US"/>
          </a:p>
        </p:txBody>
      </p:sp>
    </p:spTree>
    <p:extLst>
      <p:ext uri="{BB962C8B-B14F-4D97-AF65-F5344CB8AC3E}">
        <p14:creationId xmlns:p14="http://schemas.microsoft.com/office/powerpoint/2010/main" val="1502936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1pPr>
    <a:lvl2pPr marL="380985"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2pPr>
    <a:lvl3pPr marL="761970"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3pPr>
    <a:lvl4pPr marL="1142954"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4pPr>
    <a:lvl5pPr marL="1523939"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5pPr>
    <a:lvl6pPr marL="1904924" algn="l" defTabSz="761970" rtl="0" eaLnBrk="1" latinLnBrk="0" hangingPunct="1">
      <a:defRPr sz="1000" kern="1200">
        <a:solidFill>
          <a:schemeClr val="tx1"/>
        </a:solidFill>
        <a:latin typeface="+mn-lt"/>
        <a:ea typeface="+mn-ea"/>
        <a:cs typeface="+mn-cs"/>
      </a:defRPr>
    </a:lvl6pPr>
    <a:lvl7pPr marL="2285909" algn="l" defTabSz="761970" rtl="0" eaLnBrk="1" latinLnBrk="0" hangingPunct="1">
      <a:defRPr sz="1000" kern="1200">
        <a:solidFill>
          <a:schemeClr val="tx1"/>
        </a:solidFill>
        <a:latin typeface="+mn-lt"/>
        <a:ea typeface="+mn-ea"/>
        <a:cs typeface="+mn-cs"/>
      </a:defRPr>
    </a:lvl7pPr>
    <a:lvl8pPr marL="2666893" algn="l" defTabSz="761970" rtl="0" eaLnBrk="1" latinLnBrk="0" hangingPunct="1">
      <a:defRPr sz="1000" kern="1200">
        <a:solidFill>
          <a:schemeClr val="tx1"/>
        </a:solidFill>
        <a:latin typeface="+mn-lt"/>
        <a:ea typeface="+mn-ea"/>
        <a:cs typeface="+mn-cs"/>
      </a:defRPr>
    </a:lvl8pPr>
    <a:lvl9pPr marL="3047878" algn="l" defTabSz="76197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eaLnBrk="1" hangingPunct="1"/>
            <a:fld id="{7402A7F7-F08D-4146-84B6-E31D3CB50BC7}" type="slidenum">
              <a:rPr lang="en-US" sz="5700" smtClean="0"/>
              <a:pPr eaLnBrk="1" hangingPunct="1"/>
              <a:t>1</a:t>
            </a:fld>
            <a:endParaRPr lang="en-US" sz="57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936681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729" y="8522229"/>
            <a:ext cx="31088542" cy="5879042"/>
          </a:xfrm>
        </p:spPr>
        <p:txBody>
          <a:bodyPr/>
          <a:lstStyle/>
          <a:p>
            <a:r>
              <a:rPr lang="en-US"/>
              <a:t>Click to edit Master title style</a:t>
            </a:r>
          </a:p>
        </p:txBody>
      </p:sp>
      <p:sp>
        <p:nvSpPr>
          <p:cNvPr id="3" name="Subtitle 2"/>
          <p:cNvSpPr>
            <a:spLocks noGrp="1"/>
          </p:cNvSpPr>
          <p:nvPr>
            <p:ph type="subTitle" idx="1"/>
          </p:nvPr>
        </p:nvSpPr>
        <p:spPr>
          <a:xfrm>
            <a:off x="5486136" y="15544271"/>
            <a:ext cx="25603729" cy="7011458"/>
          </a:xfrm>
        </p:spPr>
        <p:txBody>
          <a:bodyPr/>
          <a:lstStyle>
            <a:lvl1pPr marL="0" indent="0" algn="ct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EB908-52F4-439F-9CE2-AA78911BBA50}" type="slidenum">
              <a:rPr lang="en-US"/>
              <a:pPr>
                <a:defRPr/>
              </a:pPr>
              <a:t>‹#›</a:t>
            </a:fld>
            <a:endParaRPr lang="en-US"/>
          </a:p>
        </p:txBody>
      </p:sp>
    </p:spTree>
    <p:extLst>
      <p:ext uri="{BB962C8B-B14F-4D97-AF65-F5344CB8AC3E}">
        <p14:creationId xmlns:p14="http://schemas.microsoft.com/office/powerpoint/2010/main" val="3492991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19DEEC-ADD7-4D0C-963E-3784A52EA727}" type="slidenum">
              <a:rPr lang="en-US"/>
              <a:pPr>
                <a:defRPr/>
              </a:pPr>
              <a:t>‹#›</a:t>
            </a:fld>
            <a:endParaRPr lang="en-US"/>
          </a:p>
        </p:txBody>
      </p:sp>
    </p:spTree>
    <p:extLst>
      <p:ext uri="{BB962C8B-B14F-4D97-AF65-F5344CB8AC3E}">
        <p14:creationId xmlns:p14="http://schemas.microsoft.com/office/powerpoint/2010/main" val="285671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517866" y="1098021"/>
            <a:ext cx="8229864" cy="2340636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271" y="1098021"/>
            <a:ext cx="24562594" cy="234063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C3BA87-14F3-494B-A412-6CED99348EE5}" type="slidenum">
              <a:rPr lang="en-US"/>
              <a:pPr>
                <a:defRPr/>
              </a:pPr>
              <a:t>‹#›</a:t>
            </a:fld>
            <a:endParaRPr lang="en-US"/>
          </a:p>
        </p:txBody>
      </p:sp>
    </p:spTree>
    <p:extLst>
      <p:ext uri="{BB962C8B-B14F-4D97-AF65-F5344CB8AC3E}">
        <p14:creationId xmlns:p14="http://schemas.microsoft.com/office/powerpoint/2010/main" val="2213205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09EF24-523E-45F7-9CB5-B1CDA2243563}" type="slidenum">
              <a:rPr lang="en-US"/>
              <a:pPr>
                <a:defRPr/>
              </a:pPr>
              <a:t>‹#›</a:t>
            </a:fld>
            <a:endParaRPr lang="en-US"/>
          </a:p>
        </p:txBody>
      </p:sp>
    </p:spTree>
    <p:extLst>
      <p:ext uri="{BB962C8B-B14F-4D97-AF65-F5344CB8AC3E}">
        <p14:creationId xmlns:p14="http://schemas.microsoft.com/office/powerpoint/2010/main" val="1436760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0" y="17627865"/>
            <a:ext cx="31089865" cy="5447771"/>
          </a:xfrm>
        </p:spPr>
        <p:txBody>
          <a:bodyPr anchor="t"/>
          <a:lstStyle>
            <a:lvl1pPr algn="l">
              <a:defRPr sz="3300" b="1" cap="all"/>
            </a:lvl1pPr>
          </a:lstStyle>
          <a:p>
            <a:r>
              <a:rPr lang="en-US"/>
              <a:t>Click to edit Master title style</a:t>
            </a:r>
          </a:p>
        </p:txBody>
      </p:sp>
      <p:sp>
        <p:nvSpPr>
          <p:cNvPr id="3" name="Text Placeholder 2"/>
          <p:cNvSpPr>
            <a:spLocks noGrp="1"/>
          </p:cNvSpPr>
          <p:nvPr>
            <p:ph type="body" idx="1"/>
          </p:nvPr>
        </p:nvSpPr>
        <p:spPr>
          <a:xfrm>
            <a:off x="2889250" y="11627115"/>
            <a:ext cx="31089865" cy="6000750"/>
          </a:xfrm>
        </p:spPr>
        <p:txBody>
          <a:bodyPr anchor="b"/>
          <a:lstStyle>
            <a:lvl1pPr marL="0" indent="0">
              <a:buNone/>
              <a:defRPr sz="1700"/>
            </a:lvl1pPr>
            <a:lvl2pPr marL="380985" indent="0">
              <a:buNone/>
              <a:defRPr sz="1500"/>
            </a:lvl2pPr>
            <a:lvl3pPr marL="761970" indent="0">
              <a:buNone/>
              <a:defRPr sz="1300"/>
            </a:lvl3pPr>
            <a:lvl4pPr marL="1142954" indent="0">
              <a:buNone/>
              <a:defRPr sz="1200"/>
            </a:lvl4pPr>
            <a:lvl5pPr marL="1523939" indent="0">
              <a:buNone/>
              <a:defRPr sz="1200"/>
            </a:lvl5pPr>
            <a:lvl6pPr marL="1904924" indent="0">
              <a:buNone/>
              <a:defRPr sz="1200"/>
            </a:lvl6pPr>
            <a:lvl7pPr marL="2285909" indent="0">
              <a:buNone/>
              <a:defRPr sz="1200"/>
            </a:lvl7pPr>
            <a:lvl8pPr marL="2666893" indent="0">
              <a:buNone/>
              <a:defRPr sz="1200"/>
            </a:lvl8pPr>
            <a:lvl9pPr marL="3047878"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A1C14-71B0-40AA-87CA-42D73988B9DC}" type="slidenum">
              <a:rPr lang="en-US"/>
              <a:pPr>
                <a:defRPr/>
              </a:pPr>
              <a:t>‹#›</a:t>
            </a:fld>
            <a:endParaRPr lang="en-US"/>
          </a:p>
        </p:txBody>
      </p:sp>
    </p:spTree>
    <p:extLst>
      <p:ext uri="{BB962C8B-B14F-4D97-AF65-F5344CB8AC3E}">
        <p14:creationId xmlns:p14="http://schemas.microsoft.com/office/powerpoint/2010/main" val="286085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271" y="6400271"/>
            <a:ext cx="16396229" cy="18104115"/>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351501" y="6400271"/>
            <a:ext cx="16396229" cy="18104115"/>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14EFA-B1A5-41B7-AFC7-79A6B47D68EF}" type="slidenum">
              <a:rPr lang="en-US"/>
              <a:pPr>
                <a:defRPr/>
              </a:pPr>
              <a:t>‹#›</a:t>
            </a:fld>
            <a:endParaRPr lang="en-US"/>
          </a:p>
        </p:txBody>
      </p:sp>
    </p:spTree>
    <p:extLst>
      <p:ext uri="{BB962C8B-B14F-4D97-AF65-F5344CB8AC3E}">
        <p14:creationId xmlns:p14="http://schemas.microsoft.com/office/powerpoint/2010/main" val="3906284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271" y="6140980"/>
            <a:ext cx="16160750" cy="2558521"/>
          </a:xfrm>
        </p:spPr>
        <p:txBody>
          <a:bodyPr anchor="b"/>
          <a:lstStyle>
            <a:lvl1pPr marL="0" indent="0">
              <a:buNone/>
              <a:defRPr sz="2000" b="1"/>
            </a:lvl1pPr>
            <a:lvl2pPr marL="380985" indent="0">
              <a:buNone/>
              <a:defRPr sz="1700" b="1"/>
            </a:lvl2pPr>
            <a:lvl3pPr marL="761970" indent="0">
              <a:buNone/>
              <a:defRPr sz="1500" b="1"/>
            </a:lvl3pPr>
            <a:lvl4pPr marL="1142954" indent="0">
              <a:buNone/>
              <a:defRPr sz="1300" b="1"/>
            </a:lvl4pPr>
            <a:lvl5pPr marL="1523939" indent="0">
              <a:buNone/>
              <a:defRPr sz="1300" b="1"/>
            </a:lvl5pPr>
            <a:lvl6pPr marL="1904924" indent="0">
              <a:buNone/>
              <a:defRPr sz="1300" b="1"/>
            </a:lvl6pPr>
            <a:lvl7pPr marL="2285909" indent="0">
              <a:buNone/>
              <a:defRPr sz="1300" b="1"/>
            </a:lvl7pPr>
            <a:lvl8pPr marL="2666893" indent="0">
              <a:buNone/>
              <a:defRPr sz="1300" b="1"/>
            </a:lvl8pPr>
            <a:lvl9pPr marL="3047878" indent="0">
              <a:buNone/>
              <a:defRPr sz="1300" b="1"/>
            </a:lvl9pPr>
          </a:lstStyle>
          <a:p>
            <a:pPr lvl="0"/>
            <a:r>
              <a:rPr lang="en-US"/>
              <a:t>Click to edit Master text styles</a:t>
            </a:r>
          </a:p>
        </p:txBody>
      </p:sp>
      <p:sp>
        <p:nvSpPr>
          <p:cNvPr id="4" name="Content Placeholder 3"/>
          <p:cNvSpPr>
            <a:spLocks noGrp="1"/>
          </p:cNvSpPr>
          <p:nvPr>
            <p:ph sz="half" idx="2"/>
          </p:nvPr>
        </p:nvSpPr>
        <p:spPr>
          <a:xfrm>
            <a:off x="1828271" y="8699500"/>
            <a:ext cx="16160750" cy="1580488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80366" y="6140980"/>
            <a:ext cx="16167364" cy="2558521"/>
          </a:xfrm>
        </p:spPr>
        <p:txBody>
          <a:bodyPr anchor="b"/>
          <a:lstStyle>
            <a:lvl1pPr marL="0" indent="0">
              <a:buNone/>
              <a:defRPr sz="2000" b="1"/>
            </a:lvl1pPr>
            <a:lvl2pPr marL="380985" indent="0">
              <a:buNone/>
              <a:defRPr sz="1700" b="1"/>
            </a:lvl2pPr>
            <a:lvl3pPr marL="761970" indent="0">
              <a:buNone/>
              <a:defRPr sz="1500" b="1"/>
            </a:lvl3pPr>
            <a:lvl4pPr marL="1142954" indent="0">
              <a:buNone/>
              <a:defRPr sz="1300" b="1"/>
            </a:lvl4pPr>
            <a:lvl5pPr marL="1523939" indent="0">
              <a:buNone/>
              <a:defRPr sz="1300" b="1"/>
            </a:lvl5pPr>
            <a:lvl6pPr marL="1904924" indent="0">
              <a:buNone/>
              <a:defRPr sz="1300" b="1"/>
            </a:lvl6pPr>
            <a:lvl7pPr marL="2285909" indent="0">
              <a:buNone/>
              <a:defRPr sz="1300" b="1"/>
            </a:lvl7pPr>
            <a:lvl8pPr marL="2666893" indent="0">
              <a:buNone/>
              <a:defRPr sz="1300" b="1"/>
            </a:lvl8pPr>
            <a:lvl9pPr marL="3047878" indent="0">
              <a:buNone/>
              <a:defRPr sz="1300" b="1"/>
            </a:lvl9pPr>
          </a:lstStyle>
          <a:p>
            <a:pPr lvl="0"/>
            <a:r>
              <a:rPr lang="en-US"/>
              <a:t>Click to edit Master text styles</a:t>
            </a:r>
          </a:p>
        </p:txBody>
      </p:sp>
      <p:sp>
        <p:nvSpPr>
          <p:cNvPr id="6" name="Content Placeholder 5"/>
          <p:cNvSpPr>
            <a:spLocks noGrp="1"/>
          </p:cNvSpPr>
          <p:nvPr>
            <p:ph sz="quarter" idx="4"/>
          </p:nvPr>
        </p:nvSpPr>
        <p:spPr>
          <a:xfrm>
            <a:off x="18580366" y="8699500"/>
            <a:ext cx="16167364" cy="1580488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D7F380-9885-47A9-9597-869734DF3CC6}" type="slidenum">
              <a:rPr lang="en-US"/>
              <a:pPr>
                <a:defRPr/>
              </a:pPr>
              <a:t>‹#›</a:t>
            </a:fld>
            <a:endParaRPr lang="en-US"/>
          </a:p>
        </p:txBody>
      </p:sp>
    </p:spTree>
    <p:extLst>
      <p:ext uri="{BB962C8B-B14F-4D97-AF65-F5344CB8AC3E}">
        <p14:creationId xmlns:p14="http://schemas.microsoft.com/office/powerpoint/2010/main" val="173865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246F5E-2403-4371-BBF0-893AFC8BB4A3}" type="slidenum">
              <a:rPr lang="en-US"/>
              <a:pPr>
                <a:defRPr/>
              </a:pPr>
              <a:t>‹#›</a:t>
            </a:fld>
            <a:endParaRPr lang="en-US"/>
          </a:p>
        </p:txBody>
      </p:sp>
    </p:spTree>
    <p:extLst>
      <p:ext uri="{BB962C8B-B14F-4D97-AF65-F5344CB8AC3E}">
        <p14:creationId xmlns:p14="http://schemas.microsoft.com/office/powerpoint/2010/main" val="3546607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973DE4-72B5-4F2D-9088-897DC8FC0550}" type="slidenum">
              <a:rPr lang="en-US"/>
              <a:pPr>
                <a:defRPr/>
              </a:pPr>
              <a:t>‹#›</a:t>
            </a:fld>
            <a:endParaRPr lang="en-US"/>
          </a:p>
        </p:txBody>
      </p:sp>
    </p:spTree>
    <p:extLst>
      <p:ext uri="{BB962C8B-B14F-4D97-AF65-F5344CB8AC3E}">
        <p14:creationId xmlns:p14="http://schemas.microsoft.com/office/powerpoint/2010/main" val="63259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271" y="1092729"/>
            <a:ext cx="12033250" cy="4647407"/>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14300729" y="1092729"/>
            <a:ext cx="20447000" cy="23411657"/>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271" y="5740136"/>
            <a:ext cx="12033250" cy="18764250"/>
          </a:xfrm>
        </p:spPr>
        <p:txBody>
          <a:bodyPr/>
          <a:lstStyle>
            <a:lvl1pPr marL="0" indent="0">
              <a:buNone/>
              <a:defRPr sz="1200"/>
            </a:lvl1pPr>
            <a:lvl2pPr marL="380985" indent="0">
              <a:buNone/>
              <a:defRPr sz="1000"/>
            </a:lvl2pPr>
            <a:lvl3pPr marL="761970" indent="0">
              <a:buNone/>
              <a:defRPr sz="800"/>
            </a:lvl3pPr>
            <a:lvl4pPr marL="1142954" indent="0">
              <a:buNone/>
              <a:defRPr sz="700"/>
            </a:lvl4pPr>
            <a:lvl5pPr marL="1523939" indent="0">
              <a:buNone/>
              <a:defRPr sz="700"/>
            </a:lvl5pPr>
            <a:lvl6pPr marL="1904924" indent="0">
              <a:buNone/>
              <a:defRPr sz="700"/>
            </a:lvl6pPr>
            <a:lvl7pPr marL="2285909" indent="0">
              <a:buNone/>
              <a:defRPr sz="700"/>
            </a:lvl7pPr>
            <a:lvl8pPr marL="2666893" indent="0">
              <a:buNone/>
              <a:defRPr sz="700"/>
            </a:lvl8pPr>
            <a:lvl9pPr marL="3047878"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0794-4FB9-4ECF-A049-0F6FD6323BD1}" type="slidenum">
              <a:rPr lang="en-US"/>
              <a:pPr>
                <a:defRPr/>
              </a:pPr>
              <a:t>‹#›</a:t>
            </a:fld>
            <a:endParaRPr lang="en-US"/>
          </a:p>
        </p:txBody>
      </p:sp>
    </p:spTree>
    <p:extLst>
      <p:ext uri="{BB962C8B-B14F-4D97-AF65-F5344CB8AC3E}">
        <p14:creationId xmlns:p14="http://schemas.microsoft.com/office/powerpoint/2010/main" val="755817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8886" y="19202136"/>
            <a:ext cx="21945864" cy="2267479"/>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7168886" y="2451365"/>
            <a:ext cx="21945864" cy="16458406"/>
          </a:xfrm>
        </p:spPr>
        <p:txBody>
          <a:bodyPr/>
          <a:lstStyle>
            <a:lvl1pPr marL="0" indent="0">
              <a:buNone/>
              <a:defRPr sz="2700"/>
            </a:lvl1pPr>
            <a:lvl2pPr marL="380985" indent="0">
              <a:buNone/>
              <a:defRPr sz="2300"/>
            </a:lvl2pPr>
            <a:lvl3pPr marL="761970" indent="0">
              <a:buNone/>
              <a:defRPr sz="2000"/>
            </a:lvl3pPr>
            <a:lvl4pPr marL="1142954" indent="0">
              <a:buNone/>
              <a:defRPr sz="1700"/>
            </a:lvl4pPr>
            <a:lvl5pPr marL="1523939" indent="0">
              <a:buNone/>
              <a:defRPr sz="1700"/>
            </a:lvl5pPr>
            <a:lvl6pPr marL="1904924" indent="0">
              <a:buNone/>
              <a:defRPr sz="1700"/>
            </a:lvl6pPr>
            <a:lvl7pPr marL="2285909" indent="0">
              <a:buNone/>
              <a:defRPr sz="1700"/>
            </a:lvl7pPr>
            <a:lvl8pPr marL="2666893" indent="0">
              <a:buNone/>
              <a:defRPr sz="1700"/>
            </a:lvl8pPr>
            <a:lvl9pPr marL="3047878" indent="0">
              <a:buNone/>
              <a:defRPr sz="1700"/>
            </a:lvl9pPr>
          </a:lstStyle>
          <a:p>
            <a:pPr lvl="0"/>
            <a:endParaRPr lang="en-US" noProof="0"/>
          </a:p>
        </p:txBody>
      </p:sp>
      <p:sp>
        <p:nvSpPr>
          <p:cNvPr id="4" name="Text Placeholder 3"/>
          <p:cNvSpPr>
            <a:spLocks noGrp="1"/>
          </p:cNvSpPr>
          <p:nvPr>
            <p:ph type="body" sz="half" idx="2"/>
          </p:nvPr>
        </p:nvSpPr>
        <p:spPr>
          <a:xfrm>
            <a:off x="7168886" y="21469615"/>
            <a:ext cx="21945864" cy="3218656"/>
          </a:xfrm>
        </p:spPr>
        <p:txBody>
          <a:bodyPr/>
          <a:lstStyle>
            <a:lvl1pPr marL="0" indent="0">
              <a:buNone/>
              <a:defRPr sz="1200"/>
            </a:lvl1pPr>
            <a:lvl2pPr marL="380985" indent="0">
              <a:buNone/>
              <a:defRPr sz="1000"/>
            </a:lvl2pPr>
            <a:lvl3pPr marL="761970" indent="0">
              <a:buNone/>
              <a:defRPr sz="800"/>
            </a:lvl3pPr>
            <a:lvl4pPr marL="1142954" indent="0">
              <a:buNone/>
              <a:defRPr sz="700"/>
            </a:lvl4pPr>
            <a:lvl5pPr marL="1523939" indent="0">
              <a:buNone/>
              <a:defRPr sz="700"/>
            </a:lvl5pPr>
            <a:lvl6pPr marL="1904924" indent="0">
              <a:buNone/>
              <a:defRPr sz="700"/>
            </a:lvl6pPr>
            <a:lvl7pPr marL="2285909" indent="0">
              <a:buNone/>
              <a:defRPr sz="700"/>
            </a:lvl7pPr>
            <a:lvl8pPr marL="2666893" indent="0">
              <a:buNone/>
              <a:defRPr sz="700"/>
            </a:lvl8pPr>
            <a:lvl9pPr marL="3047878"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A5C1B-07DC-4B96-9D88-1056A3570696}" type="slidenum">
              <a:rPr lang="en-US"/>
              <a:pPr>
                <a:defRPr/>
              </a:pPr>
              <a:t>‹#›</a:t>
            </a:fld>
            <a:endParaRPr lang="en-US"/>
          </a:p>
        </p:txBody>
      </p:sp>
    </p:spTree>
    <p:extLst>
      <p:ext uri="{BB962C8B-B14F-4D97-AF65-F5344CB8AC3E}">
        <p14:creationId xmlns:p14="http://schemas.microsoft.com/office/powerpoint/2010/main" val="58265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271" y="1098021"/>
            <a:ext cx="32919458"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5745" tIns="182873" rIns="365745" bIns="18287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828271" y="6400271"/>
            <a:ext cx="32919458" cy="18104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5745" tIns="182873" rIns="365745" bIns="18287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828271" y="24980636"/>
            <a:ext cx="8535458" cy="1905000"/>
          </a:xfrm>
          <a:prstGeom prst="rect">
            <a:avLst/>
          </a:prstGeom>
          <a:noFill/>
          <a:ln w="9525">
            <a:noFill/>
            <a:miter lim="800000"/>
            <a:headEnd/>
            <a:tailEnd/>
          </a:ln>
          <a:effectLst/>
        </p:spPr>
        <p:txBody>
          <a:bodyPr vert="horz" wrap="square" lIns="365745" tIns="182873" rIns="365745" bIns="182873" numCol="1" anchor="t" anchorCtr="0" compatLnSpc="1">
            <a:prstTxWarp prst="textNoShape">
              <a:avLst/>
            </a:prstTxWarp>
          </a:bodyPr>
          <a:lstStyle>
            <a:lvl1pPr>
              <a:defRPr sz="560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12496271" y="24980636"/>
            <a:ext cx="11583458" cy="1905000"/>
          </a:xfrm>
          <a:prstGeom prst="rect">
            <a:avLst/>
          </a:prstGeom>
          <a:noFill/>
          <a:ln w="9525">
            <a:noFill/>
            <a:miter lim="800000"/>
            <a:headEnd/>
            <a:tailEnd/>
          </a:ln>
          <a:effectLst/>
        </p:spPr>
        <p:txBody>
          <a:bodyPr vert="horz" wrap="square" lIns="365745" tIns="182873" rIns="365745" bIns="182873" numCol="1" anchor="t" anchorCtr="0" compatLnSpc="1">
            <a:prstTxWarp prst="textNoShape">
              <a:avLst/>
            </a:prstTxWarp>
          </a:bodyPr>
          <a:lstStyle>
            <a:lvl1pPr algn="ctr">
              <a:defRPr sz="560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26212271" y="24980636"/>
            <a:ext cx="8535458" cy="1905000"/>
          </a:xfrm>
          <a:prstGeom prst="rect">
            <a:avLst/>
          </a:prstGeom>
          <a:noFill/>
          <a:ln w="9525">
            <a:noFill/>
            <a:miter lim="800000"/>
            <a:headEnd/>
            <a:tailEnd/>
          </a:ln>
          <a:effectLst/>
        </p:spPr>
        <p:txBody>
          <a:bodyPr vert="horz" wrap="square" lIns="365745" tIns="182873" rIns="365745" bIns="182873" numCol="1" anchor="t" anchorCtr="0" compatLnSpc="1">
            <a:prstTxWarp prst="textNoShape">
              <a:avLst/>
            </a:prstTxWarp>
          </a:bodyPr>
          <a:lstStyle>
            <a:lvl1pPr algn="r">
              <a:defRPr sz="5600">
                <a:latin typeface="Arial" charset="0"/>
                <a:ea typeface="ＭＳ Ｐゴシック" pitchFamily="24" charset="-128"/>
              </a:defRPr>
            </a:lvl1pPr>
          </a:lstStyle>
          <a:p>
            <a:pPr>
              <a:defRPr/>
            </a:pPr>
            <a:fld id="{9FA2C314-7452-43F5-8138-EECCAF828F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657719" rtl="0" eaLnBrk="0" fontAlgn="base" hangingPunct="0">
        <a:spcBef>
          <a:spcPct val="0"/>
        </a:spcBef>
        <a:spcAft>
          <a:spcPct val="0"/>
        </a:spcAft>
        <a:defRPr sz="17600">
          <a:solidFill>
            <a:schemeClr val="tx2"/>
          </a:solidFill>
          <a:latin typeface="+mj-lt"/>
          <a:ea typeface="MS PGothic" pitchFamily="34" charset="-128"/>
          <a:cs typeface="+mj-cs"/>
        </a:defRPr>
      </a:lvl1pPr>
      <a:lvl2pPr algn="ctr" defTabSz="3657719" rtl="0" eaLnBrk="0" fontAlgn="base" hangingPunct="0">
        <a:spcBef>
          <a:spcPct val="0"/>
        </a:spcBef>
        <a:spcAft>
          <a:spcPct val="0"/>
        </a:spcAft>
        <a:defRPr sz="17600">
          <a:solidFill>
            <a:schemeClr val="tx2"/>
          </a:solidFill>
          <a:latin typeface="Arial" charset="0"/>
          <a:ea typeface="MS PGothic" pitchFamily="34" charset="-128"/>
        </a:defRPr>
      </a:lvl2pPr>
      <a:lvl3pPr algn="ctr" defTabSz="3657719" rtl="0" eaLnBrk="0" fontAlgn="base" hangingPunct="0">
        <a:spcBef>
          <a:spcPct val="0"/>
        </a:spcBef>
        <a:spcAft>
          <a:spcPct val="0"/>
        </a:spcAft>
        <a:defRPr sz="17600">
          <a:solidFill>
            <a:schemeClr val="tx2"/>
          </a:solidFill>
          <a:latin typeface="Arial" charset="0"/>
          <a:ea typeface="MS PGothic" pitchFamily="34" charset="-128"/>
        </a:defRPr>
      </a:lvl3pPr>
      <a:lvl4pPr algn="ctr" defTabSz="3657719" rtl="0" eaLnBrk="0" fontAlgn="base" hangingPunct="0">
        <a:spcBef>
          <a:spcPct val="0"/>
        </a:spcBef>
        <a:spcAft>
          <a:spcPct val="0"/>
        </a:spcAft>
        <a:defRPr sz="17600">
          <a:solidFill>
            <a:schemeClr val="tx2"/>
          </a:solidFill>
          <a:latin typeface="Arial" charset="0"/>
          <a:ea typeface="MS PGothic" pitchFamily="34" charset="-128"/>
        </a:defRPr>
      </a:lvl4pPr>
      <a:lvl5pPr algn="ctr" defTabSz="3657719" rtl="0" eaLnBrk="0" fontAlgn="base" hangingPunct="0">
        <a:spcBef>
          <a:spcPct val="0"/>
        </a:spcBef>
        <a:spcAft>
          <a:spcPct val="0"/>
        </a:spcAft>
        <a:defRPr sz="17600">
          <a:solidFill>
            <a:schemeClr val="tx2"/>
          </a:solidFill>
          <a:latin typeface="Arial" charset="0"/>
          <a:ea typeface="MS PGothic" pitchFamily="34" charset="-128"/>
        </a:defRPr>
      </a:lvl5pPr>
      <a:lvl6pPr marL="380985" algn="ctr" defTabSz="3657719" rtl="0" fontAlgn="base">
        <a:spcBef>
          <a:spcPct val="0"/>
        </a:spcBef>
        <a:spcAft>
          <a:spcPct val="0"/>
        </a:spcAft>
        <a:defRPr sz="17600">
          <a:solidFill>
            <a:schemeClr val="tx2"/>
          </a:solidFill>
          <a:latin typeface="Arial" charset="0"/>
        </a:defRPr>
      </a:lvl6pPr>
      <a:lvl7pPr marL="761970" algn="ctr" defTabSz="3657719" rtl="0" fontAlgn="base">
        <a:spcBef>
          <a:spcPct val="0"/>
        </a:spcBef>
        <a:spcAft>
          <a:spcPct val="0"/>
        </a:spcAft>
        <a:defRPr sz="17600">
          <a:solidFill>
            <a:schemeClr val="tx2"/>
          </a:solidFill>
          <a:latin typeface="Arial" charset="0"/>
        </a:defRPr>
      </a:lvl7pPr>
      <a:lvl8pPr marL="1142954" algn="ctr" defTabSz="3657719" rtl="0" fontAlgn="base">
        <a:spcBef>
          <a:spcPct val="0"/>
        </a:spcBef>
        <a:spcAft>
          <a:spcPct val="0"/>
        </a:spcAft>
        <a:defRPr sz="17600">
          <a:solidFill>
            <a:schemeClr val="tx2"/>
          </a:solidFill>
          <a:latin typeface="Arial" charset="0"/>
        </a:defRPr>
      </a:lvl8pPr>
      <a:lvl9pPr marL="1523939" algn="ctr" defTabSz="3657719" rtl="0" fontAlgn="base">
        <a:spcBef>
          <a:spcPct val="0"/>
        </a:spcBef>
        <a:spcAft>
          <a:spcPct val="0"/>
        </a:spcAft>
        <a:defRPr sz="17600">
          <a:solidFill>
            <a:schemeClr val="tx2"/>
          </a:solidFill>
          <a:latin typeface="Arial" charset="0"/>
        </a:defRPr>
      </a:lvl9pPr>
    </p:titleStyle>
    <p:bodyStyle>
      <a:lvl1pPr marL="1371810" indent="-1371810" algn="l" defTabSz="3657719" rtl="0" eaLnBrk="0" fontAlgn="base" hangingPunct="0">
        <a:spcBef>
          <a:spcPct val="20000"/>
        </a:spcBef>
        <a:spcAft>
          <a:spcPct val="0"/>
        </a:spcAft>
        <a:buChar char="•"/>
        <a:defRPr sz="12800">
          <a:solidFill>
            <a:schemeClr val="tx1"/>
          </a:solidFill>
          <a:latin typeface="+mn-lt"/>
          <a:ea typeface="MS PGothic" pitchFamily="34" charset="-128"/>
          <a:cs typeface="+mn-cs"/>
        </a:defRPr>
      </a:lvl1pPr>
      <a:lvl2pPr marL="2971152" indent="-1142954" algn="l" defTabSz="3657719" rtl="0" eaLnBrk="0" fontAlgn="base" hangingPunct="0">
        <a:spcBef>
          <a:spcPct val="20000"/>
        </a:spcBef>
        <a:spcAft>
          <a:spcPct val="0"/>
        </a:spcAft>
        <a:buChar char="–"/>
        <a:defRPr sz="11200">
          <a:solidFill>
            <a:schemeClr val="tx1"/>
          </a:solidFill>
          <a:latin typeface="+mn-lt"/>
          <a:ea typeface="MS PGothic" pitchFamily="34" charset="-128"/>
        </a:defRPr>
      </a:lvl2pPr>
      <a:lvl3pPr marL="4571817" indent="-914099" algn="l" defTabSz="3657719" rtl="0" eaLnBrk="0" fontAlgn="base" hangingPunct="0">
        <a:spcBef>
          <a:spcPct val="20000"/>
        </a:spcBef>
        <a:spcAft>
          <a:spcPct val="0"/>
        </a:spcAft>
        <a:buChar char="•"/>
        <a:defRPr sz="9600">
          <a:solidFill>
            <a:schemeClr val="tx1"/>
          </a:solidFill>
          <a:latin typeface="+mn-lt"/>
          <a:ea typeface="MS PGothic" pitchFamily="34" charset="-128"/>
        </a:defRPr>
      </a:lvl3pPr>
      <a:lvl4pPr marL="6400015" indent="-914099" algn="l" defTabSz="3657719" rtl="0" eaLnBrk="0" fontAlgn="base" hangingPunct="0">
        <a:spcBef>
          <a:spcPct val="20000"/>
        </a:spcBef>
        <a:spcAft>
          <a:spcPct val="0"/>
        </a:spcAft>
        <a:buChar char="–"/>
        <a:defRPr sz="8000">
          <a:solidFill>
            <a:schemeClr val="tx1"/>
          </a:solidFill>
          <a:latin typeface="+mn-lt"/>
          <a:ea typeface="MS PGothic" pitchFamily="34" charset="-128"/>
        </a:defRPr>
      </a:lvl4pPr>
      <a:lvl5pPr marL="8229536" indent="-914099" algn="l" defTabSz="3657719" rtl="0" eaLnBrk="0" fontAlgn="base" hangingPunct="0">
        <a:spcBef>
          <a:spcPct val="20000"/>
        </a:spcBef>
        <a:spcAft>
          <a:spcPct val="0"/>
        </a:spcAft>
        <a:buChar char="»"/>
        <a:defRPr sz="8000">
          <a:solidFill>
            <a:schemeClr val="tx1"/>
          </a:solidFill>
          <a:latin typeface="+mn-lt"/>
          <a:ea typeface="MS PGothic" pitchFamily="34" charset="-128"/>
        </a:defRPr>
      </a:lvl5pPr>
      <a:lvl6pPr marL="8610521" indent="-914099" algn="l" defTabSz="3657719" rtl="0" fontAlgn="base">
        <a:spcBef>
          <a:spcPct val="20000"/>
        </a:spcBef>
        <a:spcAft>
          <a:spcPct val="0"/>
        </a:spcAft>
        <a:buChar char="»"/>
        <a:defRPr sz="8000">
          <a:solidFill>
            <a:schemeClr val="tx1"/>
          </a:solidFill>
          <a:latin typeface="+mn-lt"/>
        </a:defRPr>
      </a:lvl6pPr>
      <a:lvl7pPr marL="8991505" indent="-914099" algn="l" defTabSz="3657719" rtl="0" fontAlgn="base">
        <a:spcBef>
          <a:spcPct val="20000"/>
        </a:spcBef>
        <a:spcAft>
          <a:spcPct val="0"/>
        </a:spcAft>
        <a:buChar char="»"/>
        <a:defRPr sz="8000">
          <a:solidFill>
            <a:schemeClr val="tx1"/>
          </a:solidFill>
          <a:latin typeface="+mn-lt"/>
        </a:defRPr>
      </a:lvl7pPr>
      <a:lvl8pPr marL="9372490" indent="-914099" algn="l" defTabSz="3657719" rtl="0" fontAlgn="base">
        <a:spcBef>
          <a:spcPct val="20000"/>
        </a:spcBef>
        <a:spcAft>
          <a:spcPct val="0"/>
        </a:spcAft>
        <a:buChar char="»"/>
        <a:defRPr sz="8000">
          <a:solidFill>
            <a:schemeClr val="tx1"/>
          </a:solidFill>
          <a:latin typeface="+mn-lt"/>
        </a:defRPr>
      </a:lvl8pPr>
      <a:lvl9pPr marL="9753475" indent="-914099" algn="l" defTabSz="3657719" rtl="0" fontAlgn="base">
        <a:spcBef>
          <a:spcPct val="20000"/>
        </a:spcBef>
        <a:spcAft>
          <a:spcPct val="0"/>
        </a:spcAft>
        <a:buChar char="»"/>
        <a:defRPr sz="8000">
          <a:solidFill>
            <a:schemeClr val="tx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image" Target="../media/image1.emf"/><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2.jpg"/><Relationship Id="rId5" Type="http://schemas.openxmlformats.org/officeDocument/2006/relationships/image" Target="../media/image3.png"/><Relationship Id="rId15" Type="http://schemas.openxmlformats.org/officeDocument/2006/relationships/image" Target="../media/image13.jpeg"/><Relationship Id="rId23" Type="http://schemas.openxmlformats.org/officeDocument/2006/relationships/image" Target="../media/image21.jp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764"/>
          <p:cNvSpPr txBox="1">
            <a:spLocks noChangeArrowheads="1"/>
          </p:cNvSpPr>
          <p:nvPr/>
        </p:nvSpPr>
        <p:spPr bwMode="auto">
          <a:xfrm>
            <a:off x="27414945" y="25068412"/>
            <a:ext cx="8318658" cy="667465"/>
          </a:xfrm>
          <a:prstGeom prst="rect">
            <a:avLst/>
          </a:prstGeom>
          <a:noFill/>
          <a:ln w="9525">
            <a:noFill/>
            <a:miter lim="800000"/>
            <a:headEnd/>
            <a:tailEnd/>
          </a:ln>
        </p:spPr>
        <p:txBody>
          <a:bodyPr wrap="square" lIns="142846" tIns="71425" rIns="142846" bIns="71425">
            <a:spAutoFit/>
          </a:bodyPr>
          <a:lstStyle/>
          <a:p>
            <a:pPr marL="380985" indent="-380985">
              <a:buFontTx/>
              <a:buAutoNum type="arabicPeriod"/>
              <a:defRPr/>
            </a:pPr>
            <a:endParaRPr lang="en-US" sz="1700" dirty="0">
              <a:latin typeface="Arial" charset="0"/>
              <a:ea typeface="ＭＳ Ｐゴシック" pitchFamily="24" charset="-128"/>
            </a:endParaRPr>
          </a:p>
          <a:p>
            <a:pPr marL="380985" indent="-380985">
              <a:buFontTx/>
              <a:buAutoNum type="arabicPeriod"/>
              <a:defRPr/>
            </a:pPr>
            <a:endParaRPr lang="en-US" sz="1700" dirty="0">
              <a:latin typeface="Arial" charset="0"/>
              <a:ea typeface="ＭＳ Ｐゴシック" pitchFamily="24" charset="-128"/>
            </a:endParaRPr>
          </a:p>
        </p:txBody>
      </p:sp>
      <p:sp>
        <p:nvSpPr>
          <p:cNvPr id="2058" name="Rectangle 2"/>
          <p:cNvSpPr txBox="1">
            <a:spLocks noChangeArrowheads="1"/>
          </p:cNvSpPr>
          <p:nvPr/>
        </p:nvSpPr>
        <p:spPr bwMode="auto">
          <a:xfrm>
            <a:off x="-13255" y="-66137"/>
            <a:ext cx="36576000" cy="4803412"/>
          </a:xfrm>
          <a:prstGeom prst="rect">
            <a:avLst/>
          </a:prstGeom>
          <a:solidFill>
            <a:schemeClr val="tx2"/>
          </a:solidFill>
          <a:ln w="9525">
            <a:noFill/>
            <a:miter lim="800000"/>
            <a:headEnd/>
            <a:tailEnd/>
          </a:ln>
        </p:spPr>
        <p:txBody>
          <a:bodyPr lIns="76197" tIns="38098" rIns="76197" bIns="38098" anchor="ctr" anchorCtr="1"/>
          <a:lstStyle>
            <a:lvl1pPr defTabSz="4389438" eaLnBrk="0" hangingPunct="0">
              <a:defRPr sz="8600">
                <a:solidFill>
                  <a:schemeClr val="tx1"/>
                </a:solidFill>
                <a:latin typeface="Arial" pitchFamily="34" charset="0"/>
                <a:ea typeface="MS PGothic" pitchFamily="34" charset="-128"/>
              </a:defRPr>
            </a:lvl1pPr>
            <a:lvl2pPr marL="742950" indent="-285750" defTabSz="4389438" eaLnBrk="0" hangingPunct="0">
              <a:defRPr sz="8600">
                <a:solidFill>
                  <a:schemeClr val="tx1"/>
                </a:solidFill>
                <a:latin typeface="Arial" pitchFamily="34" charset="0"/>
                <a:ea typeface="MS PGothic" pitchFamily="34" charset="-128"/>
              </a:defRPr>
            </a:lvl2pPr>
            <a:lvl3pPr marL="1143000" indent="-228600" defTabSz="4389438" eaLnBrk="0" hangingPunct="0">
              <a:defRPr sz="8600">
                <a:solidFill>
                  <a:schemeClr val="tx1"/>
                </a:solidFill>
                <a:latin typeface="Arial" pitchFamily="34" charset="0"/>
                <a:ea typeface="MS PGothic" pitchFamily="34" charset="-128"/>
              </a:defRPr>
            </a:lvl3pPr>
            <a:lvl4pPr marL="1600200" indent="-228600" defTabSz="4389438" eaLnBrk="0" hangingPunct="0">
              <a:defRPr sz="8600">
                <a:solidFill>
                  <a:schemeClr val="tx1"/>
                </a:solidFill>
                <a:latin typeface="Arial" pitchFamily="34" charset="0"/>
                <a:ea typeface="MS PGothic" pitchFamily="34" charset="-128"/>
              </a:defRPr>
            </a:lvl4pPr>
            <a:lvl5pPr marL="2057400" indent="-228600" defTabSz="4389438" eaLnBrk="0" hangingPunct="0">
              <a:defRPr sz="8600">
                <a:solidFill>
                  <a:schemeClr val="tx1"/>
                </a:solidFill>
                <a:latin typeface="Arial" pitchFamily="34" charset="0"/>
                <a:ea typeface="MS PGothic" pitchFamily="34" charset="-128"/>
              </a:defRPr>
            </a:lvl5pPr>
            <a:lvl6pPr marL="25146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9pPr>
          </a:lstStyle>
          <a:p>
            <a:pPr algn="ctr" eaLnBrk="1" hangingPunct="1"/>
            <a:r>
              <a:rPr lang="en-US" sz="7200" b="1" dirty="0">
                <a:solidFill>
                  <a:schemeClr val="accent1">
                    <a:lumMod val="60000"/>
                    <a:lumOff val="40000"/>
                  </a:schemeClr>
                </a:solidFill>
                <a:latin typeface="Times New Roman" charset="0"/>
                <a:ea typeface="Times New Roman" charset="0"/>
                <a:cs typeface="Times New Roman" charset="0"/>
              </a:rPr>
              <a:t>Development of Soft Gripper</a:t>
            </a:r>
            <a:r>
              <a:rPr lang="zh-CN" altLang="en-US" sz="7200" b="1" dirty="0">
                <a:solidFill>
                  <a:schemeClr val="accent1">
                    <a:lumMod val="60000"/>
                    <a:lumOff val="40000"/>
                  </a:schemeClr>
                </a:solidFill>
                <a:latin typeface="Times New Roman" charset="0"/>
                <a:ea typeface="Times New Roman" charset="0"/>
                <a:cs typeface="Times New Roman" charset="0"/>
              </a:rPr>
              <a:t> </a:t>
            </a:r>
            <a:r>
              <a:rPr lang="en-US" altLang="zh-CN" sz="7200" b="1">
                <a:solidFill>
                  <a:schemeClr val="accent1">
                    <a:lumMod val="60000"/>
                    <a:lumOff val="40000"/>
                  </a:schemeClr>
                </a:solidFill>
                <a:latin typeface="Times New Roman" charset="0"/>
                <a:ea typeface="Times New Roman" charset="0"/>
                <a:cs typeface="Times New Roman" charset="0"/>
              </a:rPr>
              <a:t>and Body</a:t>
            </a:r>
            <a:r>
              <a:rPr lang="en-US" sz="7200" b="1">
                <a:solidFill>
                  <a:schemeClr val="accent1">
                    <a:lumMod val="60000"/>
                    <a:lumOff val="40000"/>
                  </a:schemeClr>
                </a:solidFill>
                <a:latin typeface="Times New Roman" charset="0"/>
                <a:ea typeface="Times New Roman" charset="0"/>
                <a:cs typeface="Times New Roman" charset="0"/>
              </a:rPr>
              <a:t> </a:t>
            </a:r>
            <a:r>
              <a:rPr lang="en-US" sz="7200" b="1" dirty="0">
                <a:solidFill>
                  <a:schemeClr val="accent1">
                    <a:lumMod val="60000"/>
                    <a:lumOff val="40000"/>
                  </a:schemeClr>
                </a:solidFill>
                <a:latin typeface="Times New Roman" charset="0"/>
                <a:ea typeface="Times New Roman" charset="0"/>
                <a:cs typeface="Times New Roman" charset="0"/>
              </a:rPr>
              <a:t>for Caterpillar-inspired Robot</a:t>
            </a:r>
          </a:p>
          <a:p>
            <a:pPr algn="ctr" eaLnBrk="1" hangingPunct="1"/>
            <a:r>
              <a:rPr lang="en-US" sz="4100" b="1" dirty="0">
                <a:solidFill>
                  <a:schemeClr val="bg1"/>
                </a:solidFill>
                <a:latin typeface="Times New Roman" charset="0"/>
                <a:ea typeface="Times New Roman" charset="0"/>
                <a:cs typeface="Times New Roman" charset="0"/>
              </a:rPr>
              <a:t> </a:t>
            </a:r>
            <a:r>
              <a:rPr lang="en-US" sz="4400" b="1" dirty="0">
                <a:solidFill>
                  <a:schemeClr val="bg1"/>
                </a:solidFill>
                <a:latin typeface="Times New Roman" charset="0"/>
                <a:ea typeface="Times New Roman" charset="0"/>
                <a:cs typeface="Times New Roman" charset="0"/>
              </a:rPr>
              <a:t>Kevin Wu</a:t>
            </a:r>
            <a:br>
              <a:rPr lang="en-US" sz="5000" b="1" dirty="0">
                <a:solidFill>
                  <a:schemeClr val="accent1">
                    <a:lumMod val="60000"/>
                    <a:lumOff val="40000"/>
                  </a:schemeClr>
                </a:solidFill>
                <a:latin typeface="Times New Roman" charset="0"/>
                <a:ea typeface="Times New Roman" charset="0"/>
                <a:cs typeface="Times New Roman" charset="0"/>
              </a:rPr>
            </a:br>
            <a:r>
              <a:rPr lang="en-US" sz="4500" b="1" dirty="0">
                <a:solidFill>
                  <a:srgbClr val="FF9900"/>
                </a:solidFill>
                <a:latin typeface="Times New Roman" charset="0"/>
                <a:ea typeface="Times New Roman" charset="0"/>
                <a:cs typeface="Times New Roman" charset="0"/>
              </a:rPr>
              <a:t> </a:t>
            </a:r>
            <a:r>
              <a:rPr lang="en-US" sz="4500" b="1" dirty="0">
                <a:solidFill>
                  <a:schemeClr val="bg1"/>
                </a:solidFill>
                <a:latin typeface="Times New Roman" charset="0"/>
                <a:ea typeface="Times New Roman" charset="0"/>
                <a:cs typeface="Times New Roman" charset="0"/>
              </a:rPr>
              <a:t>Advised by Prof. William Scott</a:t>
            </a:r>
            <a:br>
              <a:rPr lang="en-US" sz="3300" b="1" dirty="0">
                <a:solidFill>
                  <a:srgbClr val="FF9900"/>
                </a:solidFill>
                <a:latin typeface="Times New Roman" charset="0"/>
                <a:ea typeface="Times New Roman" charset="0"/>
                <a:cs typeface="Times New Roman" charset="0"/>
              </a:rPr>
            </a:br>
            <a:r>
              <a:rPr lang="en-US" sz="5000" b="1" i="1" dirty="0">
                <a:solidFill>
                  <a:schemeClr val="bg1"/>
                </a:solidFill>
                <a:latin typeface="Times New Roman" charset="0"/>
                <a:ea typeface="Times New Roman" charset="0"/>
                <a:cs typeface="Times New Roman" charset="0"/>
              </a:rPr>
              <a:t> </a:t>
            </a:r>
            <a:r>
              <a:rPr lang="en-US" sz="4400" b="1" i="1" dirty="0">
                <a:solidFill>
                  <a:schemeClr val="bg1"/>
                </a:solidFill>
                <a:latin typeface="Times New Roman" charset="0"/>
                <a:ea typeface="Times New Roman" charset="0"/>
                <a:cs typeface="Times New Roman" charset="0"/>
              </a:rPr>
              <a:t>Department of Mechanical Engineering, </a:t>
            </a:r>
            <a:r>
              <a:rPr lang="en-US" sz="4400" b="1" i="1" dirty="0" err="1">
                <a:solidFill>
                  <a:schemeClr val="bg1"/>
                </a:solidFill>
                <a:latin typeface="Times New Roman" charset="0"/>
                <a:ea typeface="Times New Roman" charset="0"/>
                <a:cs typeface="Times New Roman" charset="0"/>
              </a:rPr>
              <a:t>Bucknell</a:t>
            </a:r>
            <a:r>
              <a:rPr lang="en-US" sz="4400" b="1" i="1" dirty="0">
                <a:solidFill>
                  <a:schemeClr val="bg1"/>
                </a:solidFill>
                <a:latin typeface="Times New Roman" charset="0"/>
                <a:ea typeface="Times New Roman" charset="0"/>
                <a:cs typeface="Times New Roman" charset="0"/>
              </a:rPr>
              <a:t> University, Lewisburg, PA.</a:t>
            </a:r>
            <a:r>
              <a:rPr lang="en-US" sz="4400" b="1" dirty="0">
                <a:solidFill>
                  <a:srgbClr val="FF9900"/>
                </a:solidFill>
                <a:latin typeface="Times New Roman" charset="0"/>
                <a:ea typeface="Times New Roman" charset="0"/>
                <a:cs typeface="Times New Roman" charset="0"/>
              </a:rPr>
              <a:t> </a:t>
            </a:r>
            <a:endParaRPr lang="en-US" sz="4400" b="1" i="1" dirty="0">
              <a:solidFill>
                <a:schemeClr val="bg1"/>
              </a:solidFill>
              <a:latin typeface="Times New Roman" charset="0"/>
              <a:ea typeface="Times New Roman" charset="0"/>
              <a:cs typeface="Times New Roman" charset="0"/>
            </a:endParaRPr>
          </a:p>
        </p:txBody>
      </p:sp>
      <p:sp>
        <p:nvSpPr>
          <p:cNvPr id="2062" name="Rectangle 167"/>
          <p:cNvSpPr>
            <a:spLocks noChangeArrowheads="1"/>
          </p:cNvSpPr>
          <p:nvPr/>
        </p:nvSpPr>
        <p:spPr bwMode="auto">
          <a:xfrm>
            <a:off x="13971324" y="5093230"/>
            <a:ext cx="8633354" cy="859896"/>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Abstract</a:t>
            </a:r>
          </a:p>
        </p:txBody>
      </p:sp>
      <p:sp>
        <p:nvSpPr>
          <p:cNvPr id="2064" name="Rectangle 167"/>
          <p:cNvSpPr>
            <a:spLocks noChangeArrowheads="1"/>
          </p:cNvSpPr>
          <p:nvPr/>
        </p:nvSpPr>
        <p:spPr bwMode="auto">
          <a:xfrm>
            <a:off x="27392952" y="23934658"/>
            <a:ext cx="8163550" cy="789703"/>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Conclusion</a:t>
            </a:r>
          </a:p>
        </p:txBody>
      </p:sp>
      <p:sp>
        <p:nvSpPr>
          <p:cNvPr id="2067" name="TextBox 27"/>
          <p:cNvSpPr txBox="1">
            <a:spLocks noChangeArrowheads="1"/>
          </p:cNvSpPr>
          <p:nvPr/>
        </p:nvSpPr>
        <p:spPr bwMode="auto">
          <a:xfrm>
            <a:off x="9730229" y="8621824"/>
            <a:ext cx="8100000" cy="720000"/>
          </a:xfrm>
          <a:prstGeom prst="rect">
            <a:avLst/>
          </a:prstGeom>
          <a:solidFill>
            <a:schemeClr val="tx2"/>
          </a:solidFill>
          <a:ln w="9525">
            <a:solidFill>
              <a:schemeClr val="tx1"/>
            </a:solidFill>
            <a:miter lim="800000"/>
            <a:headEnd/>
            <a:tailEnd/>
          </a:ln>
        </p:spPr>
        <p:txBody>
          <a:bodyPr wrap="none" lIns="114295" tIns="57148" rIns="114295" bIns="57148" anchor="ctr"/>
          <a:lstStyle>
            <a:lvl1pPr defTabSz="3762375" eaLnBrk="0" hangingPunct="0">
              <a:defRPr sz="8600">
                <a:solidFill>
                  <a:schemeClr val="tx1"/>
                </a:solidFill>
                <a:latin typeface="Arial" pitchFamily="34" charset="0"/>
                <a:ea typeface="MS PGothic" pitchFamily="34" charset="-128"/>
              </a:defRPr>
            </a:lvl1pPr>
            <a:lvl2pPr marL="742950" indent="-285750" defTabSz="3762375" eaLnBrk="0" hangingPunct="0">
              <a:defRPr sz="8600">
                <a:solidFill>
                  <a:schemeClr val="tx1"/>
                </a:solidFill>
                <a:latin typeface="Arial" pitchFamily="34" charset="0"/>
                <a:ea typeface="MS PGothic" pitchFamily="34" charset="-128"/>
              </a:defRPr>
            </a:lvl2pPr>
            <a:lvl3pPr marL="1143000" indent="-228600" defTabSz="3762375" eaLnBrk="0" hangingPunct="0">
              <a:defRPr sz="8600">
                <a:solidFill>
                  <a:schemeClr val="tx1"/>
                </a:solidFill>
                <a:latin typeface="Arial" pitchFamily="34" charset="0"/>
                <a:ea typeface="MS PGothic" pitchFamily="34" charset="-128"/>
              </a:defRPr>
            </a:lvl3pPr>
            <a:lvl4pPr marL="1600200" indent="-228600" defTabSz="3762375" eaLnBrk="0" hangingPunct="0">
              <a:defRPr sz="8600">
                <a:solidFill>
                  <a:schemeClr val="tx1"/>
                </a:solidFill>
                <a:latin typeface="Arial" pitchFamily="34" charset="0"/>
                <a:ea typeface="MS PGothic" pitchFamily="34" charset="-128"/>
              </a:defRPr>
            </a:lvl4pPr>
            <a:lvl5pPr marL="2057400" indent="-228600" defTabSz="3762375" eaLnBrk="0" hangingPunct="0">
              <a:defRPr sz="8600">
                <a:solidFill>
                  <a:schemeClr val="tx1"/>
                </a:solidFill>
                <a:latin typeface="Arial" pitchFamily="34" charset="0"/>
                <a:ea typeface="MS PGothic" pitchFamily="34" charset="-128"/>
              </a:defRPr>
            </a:lvl5pPr>
            <a:lvl6pPr marL="2514600" indent="-228600" defTabSz="3762375"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defTabSz="3762375"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defTabSz="3762375"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defTabSz="3762375" eaLnBrk="0" fontAlgn="base" hangingPunct="0">
              <a:spcBef>
                <a:spcPct val="0"/>
              </a:spcBef>
              <a:spcAft>
                <a:spcPct val="0"/>
              </a:spcAft>
              <a:defRPr sz="8600">
                <a:solidFill>
                  <a:schemeClr val="tx1"/>
                </a:solidFill>
                <a:latin typeface="Arial" pitchFamily="34" charset="0"/>
                <a:ea typeface="MS PGothic" pitchFamily="34" charset="-128"/>
              </a:defRPr>
            </a:lvl9pPr>
          </a:lstStyle>
          <a:p>
            <a:pPr algn="ctr" eaLnBrk="1" hangingPunct="1"/>
            <a:r>
              <a:rPr lang="en-US" sz="4800" b="1" dirty="0">
                <a:solidFill>
                  <a:schemeClr val="bg1"/>
                </a:solidFill>
              </a:rPr>
              <a:t>Data Collections</a:t>
            </a:r>
          </a:p>
        </p:txBody>
      </p:sp>
      <p:sp>
        <p:nvSpPr>
          <p:cNvPr id="2068" name="Text Box 764"/>
          <p:cNvSpPr txBox="1">
            <a:spLocks noChangeArrowheads="1"/>
          </p:cNvSpPr>
          <p:nvPr/>
        </p:nvSpPr>
        <p:spPr bwMode="auto">
          <a:xfrm>
            <a:off x="18426090" y="25944977"/>
            <a:ext cx="7933402" cy="759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42846" tIns="71425" rIns="142846" bIns="71425">
            <a:spAutoFit/>
          </a:bodyPr>
          <a:lstStyle>
            <a:lvl1pPr marL="457200" indent="-457200"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eaLnBrk="1" hangingPunct="1"/>
            <a:r>
              <a:rPr lang="en-US" sz="2000" dirty="0">
                <a:latin typeface="Thames" charset="0"/>
                <a:ea typeface="Thames" charset="0"/>
                <a:cs typeface="Thames" charset="0"/>
              </a:rPr>
              <a:t>Figure 9: Plots of motor count versus X/Y position of each screws and wire length</a:t>
            </a:r>
            <a:endParaRPr lang="en-US" sz="2000" dirty="0"/>
          </a:p>
        </p:txBody>
      </p:sp>
      <p:sp>
        <p:nvSpPr>
          <p:cNvPr id="2075" name="TextBox 7"/>
          <p:cNvSpPr txBox="1">
            <a:spLocks noChangeArrowheads="1"/>
          </p:cNvSpPr>
          <p:nvPr/>
        </p:nvSpPr>
        <p:spPr bwMode="auto">
          <a:xfrm>
            <a:off x="855470" y="18871866"/>
            <a:ext cx="8182773" cy="7832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6197" tIns="38098" rIns="76197" bIns="38098">
            <a:spAutoFit/>
          </a:bodyPr>
          <a:lstStyle>
            <a:lvl1pPr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marL="342900" indent="-342900">
              <a:buFont typeface="Arial" charset="0"/>
              <a:buChar char="•"/>
            </a:pPr>
            <a:r>
              <a:rPr lang="en-US" sz="2800" dirty="0">
                <a:latin typeface="Times New Roman" charset="0"/>
                <a:ea typeface="Times New Roman" charset="0"/>
                <a:cs typeface="Times New Roman" charset="0"/>
              </a:rPr>
              <a:t>In this project, we use </a:t>
            </a:r>
            <a:r>
              <a:rPr lang="en-US" sz="2800" dirty="0" err="1">
                <a:latin typeface="Times New Roman" charset="0"/>
                <a:ea typeface="Times New Roman" charset="0"/>
                <a:cs typeface="Times New Roman" charset="0"/>
              </a:rPr>
              <a:t>Solidworks</a:t>
            </a:r>
            <a:r>
              <a:rPr lang="en-US" sz="2800" dirty="0">
                <a:latin typeface="Times New Roman" charset="0"/>
                <a:ea typeface="Times New Roman" charset="0"/>
                <a:cs typeface="Times New Roman" charset="0"/>
              </a:rPr>
              <a:t> to create a 3D model of both the grippers, bodies and holders. The </a:t>
            </a:r>
            <a:r>
              <a:rPr lang="en-US" sz="2800" dirty="0" err="1">
                <a:latin typeface="Times New Roman" charset="0"/>
                <a:ea typeface="Times New Roman" charset="0"/>
                <a:cs typeface="Times New Roman" charset="0"/>
              </a:rPr>
              <a:t>sldprt</a:t>
            </a:r>
            <a:r>
              <a:rPr lang="en-US" sz="2800" dirty="0">
                <a:latin typeface="Times New Roman" charset="0"/>
                <a:ea typeface="Times New Roman" charset="0"/>
                <a:cs typeface="Times New Roman" charset="0"/>
              </a:rPr>
              <a:t> files were converted to </a:t>
            </a:r>
            <a:r>
              <a:rPr lang="en-US" sz="2800" dirty="0" err="1">
                <a:latin typeface="Times New Roman" charset="0"/>
                <a:ea typeface="Times New Roman" charset="0"/>
                <a:cs typeface="Times New Roman" charset="0"/>
              </a:rPr>
              <a:t>gcode</a:t>
            </a:r>
            <a:r>
              <a:rPr lang="en-US" sz="2800" dirty="0">
                <a:latin typeface="Times New Roman" charset="0"/>
                <a:ea typeface="Times New Roman" charset="0"/>
                <a:cs typeface="Times New Roman" charset="0"/>
              </a:rPr>
              <a:t> files by </a:t>
            </a:r>
            <a:r>
              <a:rPr lang="en-US" sz="2800" dirty="0" err="1">
                <a:latin typeface="Times New Roman" charset="0"/>
                <a:ea typeface="Times New Roman" charset="0"/>
                <a:cs typeface="Times New Roman" charset="0"/>
              </a:rPr>
              <a:t>Ultimaker</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Cura</a:t>
            </a:r>
            <a:r>
              <a:rPr lang="en-US" sz="2800" dirty="0">
                <a:latin typeface="Times New Roman" charset="0"/>
                <a:ea typeface="Times New Roman" charset="0"/>
                <a:cs typeface="Times New Roman" charset="0"/>
              </a:rPr>
              <a:t>. There are two types of 3D printers, PLA is used in Artillery Sidewinder XI to print hard parts. </a:t>
            </a:r>
            <a:r>
              <a:rPr lang="en-US" sz="2800" dirty="0" err="1">
                <a:latin typeface="Times New Roman" charset="0"/>
                <a:ea typeface="Times New Roman" charset="0"/>
                <a:cs typeface="Times New Roman" charset="0"/>
              </a:rPr>
              <a:t>Filaflex</a:t>
            </a:r>
            <a:r>
              <a:rPr lang="en-US" sz="2800" dirty="0">
                <a:latin typeface="Times New Roman" charset="0"/>
                <a:ea typeface="Times New Roman" charset="0"/>
                <a:cs typeface="Times New Roman" charset="0"/>
              </a:rPr>
              <a:t> is applied in the CREALITY ENDER3 S1 printer to print soft parts, which are the grippers with customized settings. Computer vision toolbox in </a:t>
            </a:r>
            <a:r>
              <a:rPr lang="en-US" sz="2800" dirty="0" err="1">
                <a:latin typeface="Times New Roman" charset="0"/>
                <a:ea typeface="Times New Roman" charset="0"/>
                <a:cs typeface="Times New Roman" charset="0"/>
              </a:rPr>
              <a:t>Matlab</a:t>
            </a:r>
            <a:r>
              <a:rPr lang="en-US" sz="2800" dirty="0">
                <a:latin typeface="Times New Roman" charset="0"/>
                <a:ea typeface="Times New Roman" charset="0"/>
                <a:cs typeface="Times New Roman" charset="0"/>
              </a:rPr>
              <a:t> is used for analyzing the motion.</a:t>
            </a:r>
          </a:p>
          <a:p>
            <a:pPr marL="342900" indent="-342900">
              <a:buFont typeface="Arial" charset="0"/>
              <a:buChar char="•"/>
            </a:pPr>
            <a:r>
              <a:rPr lang="en-US" sz="2800" dirty="0">
                <a:latin typeface="Times New Roman" charset="0"/>
                <a:ea typeface="Times New Roman" charset="0"/>
                <a:cs typeface="Times New Roman" charset="0"/>
              </a:rPr>
              <a:t>N20 motors are attached to the 40lb fish wire to open the gripper and actuate the body. To operate the motor, Mega2350, and Arduino motor shield are required. </a:t>
            </a:r>
            <a:r>
              <a:rPr lang="en-US" sz="2800" dirty="0" err="1">
                <a:latin typeface="Times New Roman" charset="0"/>
                <a:ea typeface="Times New Roman" charset="0"/>
                <a:cs typeface="Times New Roman" charset="0"/>
              </a:rPr>
              <a:t>Matlab</a:t>
            </a:r>
            <a:r>
              <a:rPr lang="en-US" sz="2800" dirty="0">
                <a:latin typeface="Times New Roman" charset="0"/>
                <a:ea typeface="Times New Roman" charset="0"/>
                <a:cs typeface="Times New Roman" charset="0"/>
              </a:rPr>
              <a:t> and Arduino IDE are used as well. NANKADF power supply provides the 6V required for the motor. </a:t>
            </a:r>
          </a:p>
          <a:p>
            <a:pPr marL="342900" indent="-342900">
              <a:buFont typeface="Arial" charset="0"/>
              <a:buChar char="•"/>
            </a:pPr>
            <a:r>
              <a:rPr lang="en-US" sz="2800" dirty="0">
                <a:latin typeface="Times New Roman" charset="0"/>
                <a:ea typeface="Times New Roman" charset="0"/>
                <a:cs typeface="Times New Roman" charset="0"/>
              </a:rPr>
              <a:t>To track the movement of the robot, the Video Labeler Apps was used in MATLAB. </a:t>
            </a:r>
          </a:p>
          <a:p>
            <a:pPr marL="342900" indent="-342900">
              <a:buFont typeface="Arial" charset="0"/>
              <a:buChar char="•"/>
            </a:pPr>
            <a:endParaRPr lang="en-US" sz="2800" dirty="0">
              <a:latin typeface="Times New Roman" charset="0"/>
              <a:ea typeface="Times New Roman" charset="0"/>
              <a:cs typeface="Times New Roman" charset="0"/>
            </a:endParaRPr>
          </a:p>
        </p:txBody>
      </p:sp>
      <p:sp>
        <p:nvSpPr>
          <p:cNvPr id="2" name="Rectangle 1"/>
          <p:cNvSpPr/>
          <p:nvPr/>
        </p:nvSpPr>
        <p:spPr>
          <a:xfrm>
            <a:off x="965041" y="9368754"/>
            <a:ext cx="8070856" cy="8694684"/>
          </a:xfrm>
          <a:prstGeom prst="rect">
            <a:avLst/>
          </a:prstGeom>
        </p:spPr>
        <p:txBody>
          <a:bodyPr wrap="square" lIns="76197" tIns="38098" rIns="76197" bIns="38098">
            <a:spAutoFit/>
          </a:bodyPr>
          <a:lstStyle/>
          <a:p>
            <a:pPr marL="342900" indent="-342900">
              <a:buFont typeface="Arial" charset="0"/>
              <a:buChar char="•"/>
            </a:pPr>
            <a:r>
              <a:rPr lang="en-US" sz="2800" dirty="0">
                <a:latin typeface="Times New Roman" charset="0"/>
                <a:ea typeface="Times New Roman" charset="0"/>
                <a:cs typeface="Times New Roman" charset="0"/>
              </a:rPr>
              <a:t>Every species on the earth has its own advantages and disadvantages, and engineers have been learning from other species for decades and have developed fantastic ideas and concepts through studying them. Caterpillars are remarkable organisms, which are able to grip and climb on various terrains such as tree branches, or pipes. The special gripping and climbing abilities of the caterpillars have inspired researchers to create plenty of bionic designs which make human lives much easier.</a:t>
            </a:r>
          </a:p>
          <a:p>
            <a:pPr marL="342900" indent="-342900">
              <a:buFont typeface="Arial" charset="0"/>
              <a:buChar char="•"/>
            </a:pPr>
            <a:r>
              <a:rPr lang="en-US" sz="2800" dirty="0">
                <a:latin typeface="Times New Roman" charset="0"/>
                <a:ea typeface="Times New Roman" charset="0"/>
                <a:cs typeface="Times New Roman" charset="0"/>
              </a:rPr>
              <a:t>"In recent years the innovative research field of soft robotics has enable engineers to complete all kinds of tasks more adaptively and naturally. Also, they can adapt to various kinds of circumstances and interact with different shapes of objects due to the variability of the material and design. Overall, research in soft robotic aims to create designs that can improve our daily lives and get to know more about various creatures in nature and utilize their characteristics which can benefit us.</a:t>
            </a:r>
          </a:p>
        </p:txBody>
      </p:sp>
      <p:sp>
        <p:nvSpPr>
          <p:cNvPr id="31" name="Rectangle 167"/>
          <p:cNvSpPr>
            <a:spLocks noChangeArrowheads="1"/>
          </p:cNvSpPr>
          <p:nvPr/>
        </p:nvSpPr>
        <p:spPr bwMode="auto">
          <a:xfrm>
            <a:off x="965041" y="8624095"/>
            <a:ext cx="8100000" cy="720000"/>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Introduction</a:t>
            </a:r>
          </a:p>
        </p:txBody>
      </p:sp>
      <p:sp>
        <p:nvSpPr>
          <p:cNvPr id="3" name="Rectangle 2"/>
          <p:cNvSpPr/>
          <p:nvPr/>
        </p:nvSpPr>
        <p:spPr>
          <a:xfrm>
            <a:off x="682016" y="6082538"/>
            <a:ext cx="35185459" cy="2477597"/>
          </a:xfrm>
          <a:prstGeom prst="rect">
            <a:avLst/>
          </a:prstGeom>
        </p:spPr>
        <p:txBody>
          <a:bodyPr wrap="square" lIns="76197" tIns="38098" rIns="76197" bIns="38098">
            <a:spAutoFit/>
          </a:bodyPr>
          <a:lstStyle/>
          <a:p>
            <a:pPr algn="just" eaLnBrk="1" hangingPunct="1">
              <a:lnSpc>
                <a:spcPct val="130000"/>
              </a:lnSpc>
            </a:pPr>
            <a:r>
              <a:rPr lang="en-US" sz="2400" dirty="0"/>
              <a:t>This project is designing a caterpillar-inspired robot that can climb on pipes or branches. The project involved creating 3D models of clamps and brackets using </a:t>
            </a:r>
            <a:r>
              <a:rPr lang="en-US" sz="2400" dirty="0" err="1"/>
              <a:t>Solidworks</a:t>
            </a:r>
            <a:r>
              <a:rPr lang="en-US" sz="2400" dirty="0"/>
              <a:t> and </a:t>
            </a:r>
            <a:r>
              <a:rPr lang="en-US" sz="2400" dirty="0" err="1"/>
              <a:t>Ultimaker</a:t>
            </a:r>
            <a:r>
              <a:rPr lang="en-US" sz="2400" dirty="0"/>
              <a:t> </a:t>
            </a:r>
            <a:r>
              <a:rPr lang="en-US" sz="2400" dirty="0" err="1"/>
              <a:t>Cura</a:t>
            </a:r>
            <a:r>
              <a:rPr lang="en-US" sz="2400" dirty="0"/>
              <a:t> and printing hard and soft parts using PLA and </a:t>
            </a:r>
            <a:r>
              <a:rPr lang="en-US" sz="2400" dirty="0" err="1"/>
              <a:t>Filaflex</a:t>
            </a:r>
            <a:r>
              <a:rPr lang="en-US" sz="2400" dirty="0"/>
              <a:t> respectively. The force sensors are connected to the Arduino board to collect force data, which is analyzed using MATLAB. The N20 motor is used to activate and reset the grippers and pull up rigid parts of the body to deform. The design process involved exploring different gripper and body designs, including those with flat and curved stems as well as fin ray designs. Finally, data were collected to evaluate the force ratio metrics and predict the movement of the body. We aim to create a gripper with the highest force ratio and coordinate the body with the gripper to help to robot climb on the pipes. In the experiment, we measured the four forces of each gripper and find the parameters that have the most positive effect on gripping and extracting force and the most negative effect on less closing and opening force which helps the grippers work much better helping caterpillar robots to move, climb and hang. The force required to pull up the body was also measured and analyzed with position.</a:t>
            </a:r>
          </a:p>
        </p:txBody>
      </p:sp>
      <p:sp>
        <p:nvSpPr>
          <p:cNvPr id="37" name="Rectangle 167"/>
          <p:cNvSpPr>
            <a:spLocks noChangeArrowheads="1"/>
          </p:cNvSpPr>
          <p:nvPr/>
        </p:nvSpPr>
        <p:spPr bwMode="auto">
          <a:xfrm>
            <a:off x="27255180" y="14396544"/>
            <a:ext cx="8100000" cy="720000"/>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Discussion</a:t>
            </a:r>
          </a:p>
        </p:txBody>
      </p:sp>
      <p:sp>
        <p:nvSpPr>
          <p:cNvPr id="38" name="Rectangle 167"/>
          <p:cNvSpPr>
            <a:spLocks noChangeArrowheads="1"/>
          </p:cNvSpPr>
          <p:nvPr/>
        </p:nvSpPr>
        <p:spPr bwMode="auto">
          <a:xfrm>
            <a:off x="18495417" y="8640604"/>
            <a:ext cx="8100000" cy="720000"/>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Results</a:t>
            </a:r>
          </a:p>
        </p:txBody>
      </p:sp>
      <p:sp>
        <p:nvSpPr>
          <p:cNvPr id="39" name="Rectangle 167"/>
          <p:cNvSpPr>
            <a:spLocks noChangeArrowheads="1"/>
          </p:cNvSpPr>
          <p:nvPr/>
        </p:nvSpPr>
        <p:spPr bwMode="auto">
          <a:xfrm>
            <a:off x="935897" y="18127273"/>
            <a:ext cx="8100000" cy="720000"/>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Methods</a:t>
            </a:r>
          </a:p>
        </p:txBody>
      </p:sp>
      <p:pic>
        <p:nvPicPr>
          <p:cNvPr id="26"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2016" y="2472252"/>
            <a:ext cx="3965773" cy="1792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6873" y="1648003"/>
            <a:ext cx="2071350" cy="2706624"/>
          </a:xfrm>
          <a:prstGeom prst="rect">
            <a:avLst/>
          </a:prstGeom>
        </p:spPr>
      </p:pic>
      <p:grpSp>
        <p:nvGrpSpPr>
          <p:cNvPr id="41" name="Group 40"/>
          <p:cNvGrpSpPr/>
          <p:nvPr/>
        </p:nvGrpSpPr>
        <p:grpSpPr>
          <a:xfrm>
            <a:off x="9605373" y="10628449"/>
            <a:ext cx="3960000" cy="3089982"/>
            <a:chOff x="9356316" y="18850567"/>
            <a:chExt cx="3960000" cy="3089982"/>
          </a:xfrm>
        </p:grpSpPr>
        <p:pic>
          <p:nvPicPr>
            <p:cNvPr id="22" name="Picture 21"/>
            <p:cNvPicPr>
              <a:picLocks noChangeAspect="1"/>
            </p:cNvPicPr>
            <p:nvPr/>
          </p:nvPicPr>
          <p:blipFill>
            <a:blip r:embed="rId5"/>
            <a:stretch>
              <a:fillRect/>
            </a:stretch>
          </p:blipFill>
          <p:spPr>
            <a:xfrm>
              <a:off x="9356316" y="18850567"/>
              <a:ext cx="3960000" cy="1766543"/>
            </a:xfrm>
            <a:prstGeom prst="rect">
              <a:avLst/>
            </a:prstGeom>
          </p:spPr>
        </p:pic>
        <p:sp>
          <p:nvSpPr>
            <p:cNvPr id="44" name="TextBox 43"/>
            <p:cNvSpPr txBox="1"/>
            <p:nvPr/>
          </p:nvSpPr>
          <p:spPr>
            <a:xfrm>
              <a:off x="9356316" y="20617110"/>
              <a:ext cx="3730605" cy="1323439"/>
            </a:xfrm>
            <a:prstGeom prst="rect">
              <a:avLst/>
            </a:prstGeom>
            <a:noFill/>
          </p:spPr>
          <p:txBody>
            <a:bodyPr wrap="square" rtlCol="0">
              <a:spAutoFit/>
            </a:bodyPr>
            <a:lstStyle/>
            <a:p>
              <a:pPr algn="ctr"/>
              <a:r>
                <a:rPr lang="en-US" sz="2000" dirty="0">
                  <a:latin typeface="Times New Roman" charset="0"/>
                  <a:ea typeface="Times New Roman" charset="0"/>
                  <a:cs typeface="Times New Roman" charset="0"/>
                </a:rPr>
                <a:t>Figure 1:Device used to measure the gripping force and an example graph </a:t>
              </a:r>
            </a:p>
            <a:p>
              <a:pPr algn="ctr"/>
              <a:endParaRPr lang="en-US" sz="2000" dirty="0">
                <a:effectLst/>
                <a:latin typeface="Times New Roman" charset="0"/>
                <a:ea typeface="Times New Roman" charset="0"/>
                <a:cs typeface="Times New Roman" charset="0"/>
              </a:endParaRPr>
            </a:p>
          </p:txBody>
        </p:sp>
      </p:grpSp>
      <p:grpSp>
        <p:nvGrpSpPr>
          <p:cNvPr id="45" name="Group 44"/>
          <p:cNvGrpSpPr>
            <a:grpSpLocks noChangeAspect="1"/>
          </p:cNvGrpSpPr>
          <p:nvPr/>
        </p:nvGrpSpPr>
        <p:grpSpPr>
          <a:xfrm>
            <a:off x="13790699" y="10710248"/>
            <a:ext cx="3960000" cy="2533058"/>
            <a:chOff x="9585710" y="23135989"/>
            <a:chExt cx="8100001" cy="5066116"/>
          </a:xfrm>
        </p:grpSpPr>
        <p:pic>
          <p:nvPicPr>
            <p:cNvPr id="23" name="Picture 22"/>
            <p:cNvPicPr>
              <a:picLocks noChangeAspect="1"/>
            </p:cNvPicPr>
            <p:nvPr/>
          </p:nvPicPr>
          <p:blipFill>
            <a:blip r:embed="rId6"/>
            <a:stretch>
              <a:fillRect/>
            </a:stretch>
          </p:blipFill>
          <p:spPr>
            <a:xfrm>
              <a:off x="9585711" y="23135989"/>
              <a:ext cx="8100000" cy="3089158"/>
            </a:xfrm>
            <a:prstGeom prst="rect">
              <a:avLst/>
            </a:prstGeom>
          </p:spPr>
        </p:pic>
        <p:sp>
          <p:nvSpPr>
            <p:cNvPr id="48" name="TextBox 47"/>
            <p:cNvSpPr txBox="1"/>
            <p:nvPr/>
          </p:nvSpPr>
          <p:spPr>
            <a:xfrm>
              <a:off x="9585710" y="26170779"/>
              <a:ext cx="8081888" cy="2031326"/>
            </a:xfrm>
            <a:prstGeom prst="rect">
              <a:avLst/>
            </a:prstGeom>
            <a:noFill/>
          </p:spPr>
          <p:txBody>
            <a:bodyPr wrap="square" rtlCol="0">
              <a:spAutoFit/>
            </a:bodyPr>
            <a:lstStyle/>
            <a:p>
              <a:pPr algn="ctr"/>
              <a:r>
                <a:rPr lang="en-US" sz="2000" dirty="0">
                  <a:latin typeface="Times New Roman" charset="0"/>
                  <a:ea typeface="Times New Roman" charset="0"/>
                  <a:cs typeface="Times New Roman" charset="0"/>
                </a:rPr>
                <a:t>Figure 2:Device used to measure the closing force</a:t>
              </a:r>
            </a:p>
            <a:p>
              <a:pPr algn="ctr"/>
              <a:endParaRPr lang="en-US" sz="2000" dirty="0">
                <a:effectLst/>
                <a:latin typeface="Times New Roman" charset="0"/>
                <a:ea typeface="Times New Roman" charset="0"/>
                <a:cs typeface="Times New Roman" charset="0"/>
              </a:endParaRPr>
            </a:p>
          </p:txBody>
        </p:sp>
      </p:grpSp>
      <p:grpSp>
        <p:nvGrpSpPr>
          <p:cNvPr id="46" name="Group 45"/>
          <p:cNvGrpSpPr/>
          <p:nvPr/>
        </p:nvGrpSpPr>
        <p:grpSpPr>
          <a:xfrm>
            <a:off x="9604356" y="13473963"/>
            <a:ext cx="3961005" cy="2470721"/>
            <a:chOff x="8994752" y="21831065"/>
            <a:chExt cx="3961005" cy="2470721"/>
          </a:xfrm>
        </p:grpSpPr>
        <p:pic>
          <p:nvPicPr>
            <p:cNvPr id="25" name="Picture 24"/>
            <p:cNvPicPr>
              <a:picLocks noChangeAspect="1"/>
            </p:cNvPicPr>
            <p:nvPr/>
          </p:nvPicPr>
          <p:blipFill>
            <a:blip r:embed="rId7"/>
            <a:stretch>
              <a:fillRect/>
            </a:stretch>
          </p:blipFill>
          <p:spPr>
            <a:xfrm>
              <a:off x="8995757" y="21831065"/>
              <a:ext cx="3960000" cy="1510986"/>
            </a:xfrm>
            <a:prstGeom prst="rect">
              <a:avLst/>
            </a:prstGeom>
          </p:spPr>
        </p:pic>
        <p:sp>
          <p:nvSpPr>
            <p:cNvPr id="50" name="TextBox 49"/>
            <p:cNvSpPr txBox="1"/>
            <p:nvPr/>
          </p:nvSpPr>
          <p:spPr>
            <a:xfrm>
              <a:off x="8994752" y="23286123"/>
              <a:ext cx="3730606" cy="1015663"/>
            </a:xfrm>
            <a:prstGeom prst="rect">
              <a:avLst/>
            </a:prstGeom>
            <a:noFill/>
          </p:spPr>
          <p:txBody>
            <a:bodyPr wrap="square" rtlCol="0">
              <a:spAutoFit/>
            </a:bodyPr>
            <a:lstStyle/>
            <a:p>
              <a:pPr algn="ctr"/>
              <a:r>
                <a:rPr lang="en-US" sz="2000" dirty="0">
                  <a:latin typeface="Times New Roman" charset="0"/>
                  <a:ea typeface="Times New Roman" charset="0"/>
                  <a:cs typeface="Times New Roman" charset="0"/>
                </a:rPr>
                <a:t>Figure 3: Device used to measure the opening force</a:t>
              </a:r>
            </a:p>
            <a:p>
              <a:pPr algn="ctr"/>
              <a:endParaRPr lang="en-US" sz="2000" dirty="0">
                <a:effectLst/>
                <a:latin typeface="Times New Roman" charset="0"/>
                <a:ea typeface="Times New Roman" charset="0"/>
                <a:cs typeface="Times New Roman" charset="0"/>
              </a:endParaRPr>
            </a:p>
          </p:txBody>
        </p:sp>
      </p:grpSp>
      <p:grpSp>
        <p:nvGrpSpPr>
          <p:cNvPr id="49" name="Group 48"/>
          <p:cNvGrpSpPr>
            <a:grpSpLocks noChangeAspect="1"/>
          </p:cNvGrpSpPr>
          <p:nvPr/>
        </p:nvGrpSpPr>
        <p:grpSpPr>
          <a:xfrm>
            <a:off x="13842447" y="13286313"/>
            <a:ext cx="3960000" cy="2703175"/>
            <a:chOff x="17874149" y="12070088"/>
            <a:chExt cx="8124059" cy="5529221"/>
          </a:xfrm>
        </p:grpSpPr>
        <p:pic>
          <p:nvPicPr>
            <p:cNvPr id="29" name="Picture 28"/>
            <p:cNvPicPr>
              <a:picLocks/>
            </p:cNvPicPr>
            <p:nvPr/>
          </p:nvPicPr>
          <p:blipFill>
            <a:blip r:embed="rId8"/>
            <a:stretch>
              <a:fillRect/>
            </a:stretch>
          </p:blipFill>
          <p:spPr>
            <a:xfrm>
              <a:off x="17874149" y="12070088"/>
              <a:ext cx="3960000" cy="3420000"/>
            </a:xfrm>
            <a:prstGeom prst="rect">
              <a:avLst/>
            </a:prstGeom>
          </p:spPr>
        </p:pic>
        <p:pic>
          <p:nvPicPr>
            <p:cNvPr id="32" name="Picture 31"/>
            <p:cNvPicPr>
              <a:picLocks/>
            </p:cNvPicPr>
            <p:nvPr/>
          </p:nvPicPr>
          <p:blipFill>
            <a:blip r:embed="rId9"/>
            <a:stretch>
              <a:fillRect/>
            </a:stretch>
          </p:blipFill>
          <p:spPr>
            <a:xfrm>
              <a:off x="21996038" y="12070088"/>
              <a:ext cx="3960000" cy="3420000"/>
            </a:xfrm>
            <a:prstGeom prst="rect">
              <a:avLst/>
            </a:prstGeom>
          </p:spPr>
        </p:pic>
        <p:sp>
          <p:nvSpPr>
            <p:cNvPr id="53" name="TextBox 52"/>
            <p:cNvSpPr txBox="1"/>
            <p:nvPr/>
          </p:nvSpPr>
          <p:spPr>
            <a:xfrm>
              <a:off x="17916318" y="15521817"/>
              <a:ext cx="8081890" cy="2077492"/>
            </a:xfrm>
            <a:prstGeom prst="rect">
              <a:avLst/>
            </a:prstGeom>
            <a:noFill/>
          </p:spPr>
          <p:txBody>
            <a:bodyPr wrap="square" rtlCol="0">
              <a:spAutoFit/>
            </a:bodyPr>
            <a:lstStyle/>
            <a:p>
              <a:pPr algn="ctr"/>
              <a:r>
                <a:rPr lang="en-US" sz="2000" dirty="0">
                  <a:latin typeface="Times New Roman" charset="0"/>
                  <a:ea typeface="Times New Roman" charset="0"/>
                  <a:cs typeface="Times New Roman" charset="0"/>
                </a:rPr>
                <a:t>Figure 4: Example graphs of closing/gripping force</a:t>
              </a:r>
            </a:p>
            <a:p>
              <a:pPr algn="ctr"/>
              <a:endParaRPr lang="en-US" sz="2000" dirty="0">
                <a:effectLst/>
                <a:latin typeface="Times New Roman" charset="0"/>
                <a:ea typeface="Times New Roman" charset="0"/>
                <a:cs typeface="Times New Roman" charset="0"/>
              </a:endParaRPr>
            </a:p>
          </p:txBody>
        </p:sp>
      </p:grpSp>
      <p:grpSp>
        <p:nvGrpSpPr>
          <p:cNvPr id="51" name="Group 50"/>
          <p:cNvGrpSpPr>
            <a:grpSpLocks noChangeAspect="1"/>
          </p:cNvGrpSpPr>
          <p:nvPr/>
        </p:nvGrpSpPr>
        <p:grpSpPr>
          <a:xfrm>
            <a:off x="9493437" y="15773916"/>
            <a:ext cx="3960000" cy="2502371"/>
            <a:chOff x="17910672" y="15922029"/>
            <a:chExt cx="8100000" cy="5118487"/>
          </a:xfrm>
        </p:grpSpPr>
        <p:pic>
          <p:nvPicPr>
            <p:cNvPr id="35" name="Picture 34"/>
            <p:cNvPicPr>
              <a:picLocks noChangeAspect="1"/>
            </p:cNvPicPr>
            <p:nvPr/>
          </p:nvPicPr>
          <p:blipFill>
            <a:blip r:embed="rId10"/>
            <a:stretch>
              <a:fillRect/>
            </a:stretch>
          </p:blipFill>
          <p:spPr>
            <a:xfrm>
              <a:off x="17910672" y="15922029"/>
              <a:ext cx="8100000" cy="3024552"/>
            </a:xfrm>
            <a:prstGeom prst="rect">
              <a:avLst/>
            </a:prstGeom>
          </p:spPr>
        </p:pic>
        <p:sp>
          <p:nvSpPr>
            <p:cNvPr id="55" name="TextBox 54"/>
            <p:cNvSpPr txBox="1"/>
            <p:nvPr/>
          </p:nvSpPr>
          <p:spPr>
            <a:xfrm>
              <a:off x="17951088" y="18963023"/>
              <a:ext cx="8059584" cy="2077493"/>
            </a:xfrm>
            <a:prstGeom prst="rect">
              <a:avLst/>
            </a:prstGeom>
            <a:noFill/>
          </p:spPr>
          <p:txBody>
            <a:bodyPr wrap="square" rtlCol="0">
              <a:spAutoFit/>
            </a:bodyPr>
            <a:lstStyle/>
            <a:p>
              <a:pPr algn="ctr"/>
              <a:r>
                <a:rPr lang="en-US" sz="2000" dirty="0">
                  <a:latin typeface="Times New Roman" charset="0"/>
                  <a:ea typeface="Times New Roman" charset="0"/>
                  <a:cs typeface="Times New Roman" charset="0"/>
                </a:rPr>
                <a:t>Figure 5: Device used to measure the extracting force </a:t>
              </a:r>
            </a:p>
            <a:p>
              <a:pPr algn="ctr"/>
              <a:endParaRPr lang="en-US" sz="2000" dirty="0">
                <a:effectLst/>
                <a:latin typeface="Times New Roman" charset="0"/>
                <a:ea typeface="Times New Roman" charset="0"/>
                <a:cs typeface="Times New Roman" charset="0"/>
              </a:endParaRPr>
            </a:p>
          </p:txBody>
        </p:sp>
      </p:grpSp>
      <p:grpSp>
        <p:nvGrpSpPr>
          <p:cNvPr id="52" name="Group 51"/>
          <p:cNvGrpSpPr>
            <a:grpSpLocks noChangeAspect="1"/>
          </p:cNvGrpSpPr>
          <p:nvPr/>
        </p:nvGrpSpPr>
        <p:grpSpPr>
          <a:xfrm>
            <a:off x="13744528" y="15773916"/>
            <a:ext cx="3960000" cy="2409896"/>
            <a:chOff x="17491108" y="19459882"/>
            <a:chExt cx="8448812" cy="5141604"/>
          </a:xfrm>
        </p:grpSpPr>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9796919" y="19868965"/>
              <a:ext cx="2880000" cy="2160000"/>
            </a:xfrm>
            <a:prstGeom prst="rect">
              <a:avLst/>
            </a:prstGeom>
          </p:spPr>
        </p:pic>
        <p:pic>
          <p:nvPicPr>
            <p:cNvPr id="1026" name="Picture 2" descr="https://lh5.googleusercontent.com/kX1UbRMNgo5WE8wJZI1aV8c_0ZSF251PMVHGKB-KVdNIC6iVGeu6Rm04IEBEnyJGunIC9r0bJfg7CytRLTlnI7TlBI3Qmf_JGNry0qx5_IETnXzmWKzqCa12SM3Dcs3UFJtihLY7CCAZJgnIqGYXJq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29920" y="19459882"/>
              <a:ext cx="321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17389533" y="19868965"/>
              <a:ext cx="2880000" cy="2160000"/>
            </a:xfrm>
            <a:prstGeom prst="rect">
              <a:avLst/>
            </a:prstGeom>
          </p:spPr>
        </p:pic>
        <p:sp>
          <p:nvSpPr>
            <p:cNvPr id="59" name="TextBox 58"/>
            <p:cNvSpPr txBox="1"/>
            <p:nvPr/>
          </p:nvSpPr>
          <p:spPr>
            <a:xfrm>
              <a:off x="17491108" y="22434531"/>
              <a:ext cx="8081888" cy="2166955"/>
            </a:xfrm>
            <a:prstGeom prst="rect">
              <a:avLst/>
            </a:prstGeom>
            <a:noFill/>
          </p:spPr>
          <p:txBody>
            <a:bodyPr wrap="square" rtlCol="0">
              <a:spAutoFit/>
            </a:bodyPr>
            <a:lstStyle/>
            <a:p>
              <a:pPr algn="ctr"/>
              <a:r>
                <a:rPr lang="en-US" sz="2000" dirty="0">
                  <a:latin typeface="Times New Roman" charset="0"/>
                  <a:ea typeface="Times New Roman" charset="0"/>
                  <a:cs typeface="Times New Roman" charset="0"/>
                </a:rPr>
                <a:t>Figure 6:Device used to measure the pulling force and an example graph </a:t>
              </a:r>
            </a:p>
          </p:txBody>
        </p:sp>
      </p:grpSp>
      <p:sp>
        <p:nvSpPr>
          <p:cNvPr id="57" name="TextBox 56"/>
          <p:cNvSpPr txBox="1"/>
          <p:nvPr/>
        </p:nvSpPr>
        <p:spPr>
          <a:xfrm>
            <a:off x="18554677" y="9413756"/>
            <a:ext cx="8100001" cy="2246769"/>
          </a:xfrm>
          <a:prstGeom prst="rect">
            <a:avLst/>
          </a:prstGeom>
          <a:noFill/>
        </p:spPr>
        <p:txBody>
          <a:bodyPr wrap="square" rtlCol="0">
            <a:spAutoFit/>
          </a:bodyPr>
          <a:lstStyle/>
          <a:p>
            <a:r>
              <a:rPr lang="en-US" sz="2800" dirty="0">
                <a:latin typeface="Times New Roman" charset="0"/>
                <a:ea typeface="Times New Roman" charset="0"/>
                <a:cs typeface="Times New Roman" charset="0"/>
              </a:rPr>
              <a:t>Among those grippers, gripper 6 has the largest extracting versus opening ratio. Gripper 9 has the largest gripping versus opening ratio. Gripper 14 has the greatest closing versus opening ratio. </a:t>
            </a:r>
          </a:p>
          <a:p>
            <a:endParaRPr lang="en-US" sz="2800" dirty="0">
              <a:latin typeface="Times New Roman" charset="0"/>
              <a:ea typeface="Times New Roman" charset="0"/>
              <a:cs typeface="Times New Roman" charset="0"/>
            </a:endParaRPr>
          </a:p>
        </p:txBody>
      </p:sp>
      <p:grpSp>
        <p:nvGrpSpPr>
          <p:cNvPr id="6" name="Group 5">
            <a:extLst>
              <a:ext uri="{FF2B5EF4-FFF2-40B4-BE49-F238E27FC236}">
                <a16:creationId xmlns:a16="http://schemas.microsoft.com/office/drawing/2014/main" id="{1F7BB1E8-C2BB-BEB2-9307-B760F3FDA928}"/>
              </a:ext>
            </a:extLst>
          </p:cNvPr>
          <p:cNvGrpSpPr/>
          <p:nvPr/>
        </p:nvGrpSpPr>
        <p:grpSpPr>
          <a:xfrm>
            <a:off x="9819739" y="18221145"/>
            <a:ext cx="7219978" cy="5134400"/>
            <a:chOff x="18485495" y="20097849"/>
            <a:chExt cx="8109922" cy="6413096"/>
          </a:xfrm>
        </p:grpSpPr>
        <p:pic>
          <p:nvPicPr>
            <p:cNvPr id="65" name="Picture 64"/>
            <p:cNvPicPr>
              <a:picLocks noChangeAspect="1"/>
            </p:cNvPicPr>
            <p:nvPr/>
          </p:nvPicPr>
          <p:blipFill>
            <a:blip r:embed="rId14"/>
            <a:stretch>
              <a:fillRect/>
            </a:stretch>
          </p:blipFill>
          <p:spPr>
            <a:xfrm>
              <a:off x="18495417" y="20097849"/>
              <a:ext cx="8100000" cy="6024792"/>
            </a:xfrm>
            <a:prstGeom prst="rect">
              <a:avLst/>
            </a:prstGeom>
          </p:spPr>
        </p:pic>
        <p:sp>
          <p:nvSpPr>
            <p:cNvPr id="81" name="Rectangle 80"/>
            <p:cNvSpPr/>
            <p:nvPr/>
          </p:nvSpPr>
          <p:spPr>
            <a:xfrm>
              <a:off x="18485495" y="26011190"/>
              <a:ext cx="8100000" cy="499755"/>
            </a:xfrm>
            <a:prstGeom prst="rect">
              <a:avLst/>
            </a:prstGeom>
          </p:spPr>
          <p:txBody>
            <a:bodyPr wrap="square">
              <a:spAutoFit/>
            </a:bodyPr>
            <a:lstStyle/>
            <a:p>
              <a:pPr algn="ctr"/>
              <a:r>
                <a:rPr lang="en-US" sz="2000" dirty="0">
                  <a:latin typeface="Times New Roman" charset="0"/>
                  <a:ea typeface="Times New Roman" charset="0"/>
                  <a:cs typeface="Times New Roman" charset="0"/>
                </a:rPr>
                <a:t>Figure 7: Demonstration of the parameters </a:t>
              </a:r>
              <a:endParaRPr lang="en-US" sz="2000" dirty="0">
                <a:effectLst/>
                <a:latin typeface="Times New Roman" charset="0"/>
                <a:ea typeface="Times New Roman" charset="0"/>
                <a:cs typeface="Times New Roman" charset="0"/>
              </a:endParaRPr>
            </a:p>
          </p:txBody>
        </p:sp>
      </p:grpSp>
      <p:sp>
        <p:nvSpPr>
          <p:cNvPr id="85" name="TextBox 84"/>
          <p:cNvSpPr txBox="1"/>
          <p:nvPr/>
        </p:nvSpPr>
        <p:spPr>
          <a:xfrm>
            <a:off x="27285704" y="15133028"/>
            <a:ext cx="8100001" cy="2677656"/>
          </a:xfrm>
          <a:prstGeom prst="rect">
            <a:avLst/>
          </a:prstGeom>
          <a:noFill/>
        </p:spPr>
        <p:txBody>
          <a:bodyPr wrap="square" rtlCol="0">
            <a:spAutoFit/>
          </a:bodyPr>
          <a:lstStyle/>
          <a:p>
            <a:r>
              <a:rPr lang="en-US" sz="2800" dirty="0">
                <a:latin typeface="Times New Roman" charset="0"/>
                <a:ea typeface="Times New Roman" charset="0"/>
                <a:cs typeface="Times New Roman" charset="0"/>
              </a:rPr>
              <a:t>The gripper part of this project is quite successful. Currently the body segments is in progress and the gripper is working on the body. The robot can climb up the pipe as pattern shown in Figure 11. The motor count is defined in Table 12. The cooperation between the body and gripper will be done in the future work. </a:t>
            </a:r>
            <a:endParaRPr lang="en-US" sz="2800" dirty="0">
              <a:effectLst/>
              <a:latin typeface="Times New Roman" charset="0"/>
              <a:ea typeface="Times New Roman" charset="0"/>
              <a:cs typeface="Times New Roman" charset="0"/>
            </a:endParaRPr>
          </a:p>
        </p:txBody>
      </p:sp>
      <p:grpSp>
        <p:nvGrpSpPr>
          <p:cNvPr id="70" name="Group 69"/>
          <p:cNvGrpSpPr/>
          <p:nvPr/>
        </p:nvGrpSpPr>
        <p:grpSpPr>
          <a:xfrm>
            <a:off x="27285704" y="17906851"/>
            <a:ext cx="8100000" cy="3138902"/>
            <a:chOff x="27456256" y="18546846"/>
            <a:chExt cx="8100000" cy="3138902"/>
          </a:xfrm>
        </p:grpSpPr>
        <p:pic>
          <p:nvPicPr>
            <p:cNvPr id="1028" name="Picture 4" descr="https://lh6.googleusercontent.com/pOVAf4ZcMF3chh__voT31iol48kaX3hFSOvdm6x7EUygYdXMd5jlBMlxPAh5cAjgailoZBEpo-_s1zSDsifIxKzcOnCG_wp_lPaoAAsp0vt0K3qy8rTdZJsXXKB64ihhzo-rphIaRB6mefmQYXaTXSw"/>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78004" y="18546846"/>
              <a:ext cx="1800000" cy="24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5.googleusercontent.com/5civx1T_vxUPGojnc8fEoFVc2jhJgkWJ-khNVBOS48T0V-uENir_XHGdUq8hrZz6S48JsJLDwL7dBD-oQ-ppiE3pSoJJnWoWXpZc-WMLhuXesq4ejYI8oO6MouEMgSlp2eeVZ4SyaH7Gmrf19o4VUt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36400" y="18549272"/>
              <a:ext cx="1800000" cy="240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6.googleusercontent.com/R6sbaghMcfHdM-gurFRqCkNSuQuWVXTqUmgJ7UWKOj4ZeaMO2jEzseqNdsAHeLZlLkpt01Qjs_JCR7Txk-tJqQQAxg4WmN8QYQCHt0SBputyZ5J_Py697yrrYsOBejwsp66OX-p2Ra4c4Q_Y870Bkx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725734" y="18560598"/>
              <a:ext cx="1800000" cy="240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5.googleusercontent.com/bnKBgNX27NCjZzntRQwXzmbnIU8bU9MFkqgXIr4qXuA57jKEtvMnayMnG24kJI5V9rKFXsZAnem9M0e-D84XLMfFuYRIsx4kTD9Hh_aAe3Nt57zyeRJKhnKS4i_1t4fvqJxL3H8KydTz6UxwTKhnfB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614510" y="18561291"/>
              <a:ext cx="1800000" cy="2400000"/>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p:cNvSpPr/>
            <p:nvPr/>
          </p:nvSpPr>
          <p:spPr>
            <a:xfrm>
              <a:off x="27456256" y="20977862"/>
              <a:ext cx="8100000" cy="707886"/>
            </a:xfrm>
            <a:prstGeom prst="rect">
              <a:avLst/>
            </a:prstGeom>
          </p:spPr>
          <p:txBody>
            <a:bodyPr wrap="square">
              <a:spAutoFit/>
            </a:bodyPr>
            <a:lstStyle/>
            <a:p>
              <a:pPr algn="ctr"/>
              <a:r>
                <a:rPr lang="en-US" sz="2000" dirty="0">
                  <a:latin typeface="Thames" charset="0"/>
                  <a:ea typeface="Thames" charset="0"/>
                  <a:cs typeface="Thames" charset="0"/>
                </a:rPr>
                <a:t>Figure 11: Demonstration of how the body of robot working with grippers</a:t>
              </a:r>
            </a:p>
            <a:p>
              <a:pPr algn="ctr"/>
              <a:endParaRPr lang="en-US" sz="2000" dirty="0">
                <a:effectLst/>
                <a:latin typeface="Thames" charset="0"/>
                <a:ea typeface="Thames" charset="0"/>
                <a:cs typeface="Thames" charset="0"/>
              </a:endParaRPr>
            </a:p>
          </p:txBody>
        </p:sp>
      </p:grpSp>
      <p:sp>
        <p:nvSpPr>
          <p:cNvPr id="94" name="TextBox 93"/>
          <p:cNvSpPr txBox="1"/>
          <p:nvPr/>
        </p:nvSpPr>
        <p:spPr>
          <a:xfrm>
            <a:off x="27392952" y="24781003"/>
            <a:ext cx="8100001" cy="1815882"/>
          </a:xfrm>
          <a:prstGeom prst="rect">
            <a:avLst/>
          </a:prstGeom>
          <a:noFill/>
        </p:spPr>
        <p:txBody>
          <a:bodyPr wrap="square" rtlCol="0">
            <a:spAutoFit/>
          </a:bodyPr>
          <a:lstStyle/>
          <a:p>
            <a:r>
              <a:rPr lang="en-US" sz="2800" dirty="0">
                <a:latin typeface="Times New Roman" charset="0"/>
                <a:ea typeface="Times New Roman" charset="0"/>
                <a:cs typeface="Times New Roman" charset="0"/>
              </a:rPr>
              <a:t>This project successfully designs a </a:t>
            </a:r>
            <a:r>
              <a:rPr lang="en-US" sz="2800" dirty="0" err="1">
                <a:latin typeface="Times New Roman" charset="0"/>
                <a:ea typeface="Times New Roman" charset="0"/>
                <a:cs typeface="Times New Roman" charset="0"/>
              </a:rPr>
              <a:t>bistable</a:t>
            </a:r>
            <a:r>
              <a:rPr lang="en-US" sz="2800" dirty="0">
                <a:latin typeface="Times New Roman" charset="0"/>
                <a:ea typeface="Times New Roman" charset="0"/>
                <a:cs typeface="Times New Roman" charset="0"/>
              </a:rPr>
              <a:t> and soft gripper for a caterpillar-inspired robot and the body with fin-ray design. Future work need to be done of collaborating these parts to make the robot move. </a:t>
            </a:r>
            <a:endParaRPr lang="en-US" sz="2800" dirty="0">
              <a:effectLst/>
              <a:latin typeface="Times New Roman" charset="0"/>
              <a:ea typeface="Times New Roman" charset="0"/>
              <a:cs typeface="Times New Roman" charset="0"/>
            </a:endParaRPr>
          </a:p>
        </p:txBody>
      </p:sp>
      <p:sp>
        <p:nvSpPr>
          <p:cNvPr id="14" name="TextBox 13">
            <a:extLst>
              <a:ext uri="{FF2B5EF4-FFF2-40B4-BE49-F238E27FC236}">
                <a16:creationId xmlns:a16="http://schemas.microsoft.com/office/drawing/2014/main" id="{CC08DFDB-5281-28D2-E2B7-98BAD307D873}"/>
              </a:ext>
            </a:extLst>
          </p:cNvPr>
          <p:cNvSpPr txBox="1"/>
          <p:nvPr/>
        </p:nvSpPr>
        <p:spPr>
          <a:xfrm>
            <a:off x="18431188" y="11350479"/>
            <a:ext cx="8100000" cy="1384995"/>
          </a:xfrm>
          <a:prstGeom prst="rect">
            <a:avLst/>
          </a:prstGeom>
          <a:noFill/>
        </p:spPr>
        <p:txBody>
          <a:bodyPr wrap="square" rtlCol="0">
            <a:spAutoFit/>
          </a:bodyPr>
          <a:lstStyle/>
          <a:p>
            <a:r>
              <a:rPr lang="en-CN" sz="2800" dirty="0">
                <a:latin typeface="Times New Roman" panose="02020603050405020304" pitchFamily="18" charset="0"/>
                <a:cs typeface="Times New Roman" panose="02020603050405020304" pitchFamily="18" charset="0"/>
              </a:rPr>
              <a:t>To predict the position data of the each screws on the segment at certain motor count, plots of position versus count was obataine.</a:t>
            </a:r>
          </a:p>
        </p:txBody>
      </p:sp>
      <p:grpSp>
        <p:nvGrpSpPr>
          <p:cNvPr id="30" name="Group 29">
            <a:extLst>
              <a:ext uri="{FF2B5EF4-FFF2-40B4-BE49-F238E27FC236}">
                <a16:creationId xmlns:a16="http://schemas.microsoft.com/office/drawing/2014/main" id="{1B4B2596-B063-19D5-2A0B-D361B26996D1}"/>
              </a:ext>
            </a:extLst>
          </p:cNvPr>
          <p:cNvGrpSpPr/>
          <p:nvPr/>
        </p:nvGrpSpPr>
        <p:grpSpPr>
          <a:xfrm>
            <a:off x="9324835" y="23363548"/>
            <a:ext cx="8258609" cy="3486096"/>
            <a:chOff x="27209517" y="16273325"/>
            <a:chExt cx="8258609" cy="3486096"/>
          </a:xfrm>
        </p:grpSpPr>
        <p:grpSp>
          <p:nvGrpSpPr>
            <p:cNvPr id="13" name="Group 12">
              <a:extLst>
                <a:ext uri="{FF2B5EF4-FFF2-40B4-BE49-F238E27FC236}">
                  <a16:creationId xmlns:a16="http://schemas.microsoft.com/office/drawing/2014/main" id="{2387036B-32A7-D8E1-D791-5C0EA5D04B00}"/>
                </a:ext>
              </a:extLst>
            </p:cNvPr>
            <p:cNvGrpSpPr/>
            <p:nvPr/>
          </p:nvGrpSpPr>
          <p:grpSpPr>
            <a:xfrm>
              <a:off x="27209517" y="16273325"/>
              <a:ext cx="8100000" cy="3486096"/>
              <a:chOff x="27169439" y="16530277"/>
              <a:chExt cx="8100000" cy="3209524"/>
            </a:xfrm>
          </p:grpSpPr>
          <p:sp>
            <p:nvSpPr>
              <p:cNvPr id="9" name="Rectangle 8">
                <a:extLst>
                  <a:ext uri="{FF2B5EF4-FFF2-40B4-BE49-F238E27FC236}">
                    <a16:creationId xmlns:a16="http://schemas.microsoft.com/office/drawing/2014/main" id="{70DA08C8-C2A8-A66D-3BA6-478A21639616}"/>
                  </a:ext>
                </a:extLst>
              </p:cNvPr>
              <p:cNvSpPr/>
              <p:nvPr/>
            </p:nvSpPr>
            <p:spPr>
              <a:xfrm>
                <a:off x="27169439" y="19088076"/>
                <a:ext cx="8100000" cy="651725"/>
              </a:xfrm>
              <a:prstGeom prst="rect">
                <a:avLst/>
              </a:prstGeom>
            </p:spPr>
            <p:txBody>
              <a:bodyPr wrap="square">
                <a:spAutoFit/>
              </a:bodyPr>
              <a:lstStyle/>
              <a:p>
                <a:pPr algn="ctr"/>
                <a:r>
                  <a:rPr lang="en-US" sz="2000" dirty="0">
                    <a:latin typeface="Thames" charset="0"/>
                    <a:ea typeface="Thames" charset="0"/>
                    <a:cs typeface="Thames" charset="0"/>
                  </a:rPr>
                  <a:t>Figure 8: Demonstration of how we track each screw on one segment of the body and the corresponding plots</a:t>
                </a:r>
              </a:p>
            </p:txBody>
          </p:sp>
          <p:pic>
            <p:nvPicPr>
              <p:cNvPr id="8" name="Picture 2">
                <a:extLst>
                  <a:ext uri="{FF2B5EF4-FFF2-40B4-BE49-F238E27FC236}">
                    <a16:creationId xmlns:a16="http://schemas.microsoft.com/office/drawing/2014/main" id="{B309573E-BDE5-C9F6-B09F-1C873756ECD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304463" y="16530277"/>
                <a:ext cx="4662655" cy="261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6">
              <a:extLst>
                <a:ext uri="{FF2B5EF4-FFF2-40B4-BE49-F238E27FC236}">
                  <a16:creationId xmlns:a16="http://schemas.microsoft.com/office/drawing/2014/main" id="{C6C5040A-E092-1B67-52E4-CAFFBB5ED8D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204318" y="16444526"/>
              <a:ext cx="3263808" cy="261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a:extLst>
              <a:ext uri="{FF2B5EF4-FFF2-40B4-BE49-F238E27FC236}">
                <a16:creationId xmlns:a16="http://schemas.microsoft.com/office/drawing/2014/main" id="{1FBFBBD8-F29B-AB5F-BF46-1D4BF50F0DC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384574" y="19374015"/>
            <a:ext cx="8100000" cy="64514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8B264BA2-2148-B69B-141B-B91B7E2C5C6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8393872" y="12762145"/>
            <a:ext cx="8100000" cy="645468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97820CC-F984-19DE-A405-A8E49773B273}"/>
              </a:ext>
            </a:extLst>
          </p:cNvPr>
          <p:cNvSpPr txBox="1"/>
          <p:nvPr/>
        </p:nvSpPr>
        <p:spPr>
          <a:xfrm>
            <a:off x="9730229" y="9401852"/>
            <a:ext cx="8100000" cy="1384995"/>
          </a:xfrm>
          <a:prstGeom prst="rect">
            <a:avLst/>
          </a:prstGeom>
          <a:noFill/>
        </p:spPr>
        <p:txBody>
          <a:bodyPr wrap="square" rtlCol="0">
            <a:spAutoFit/>
          </a:bodyPr>
          <a:lstStyle/>
          <a:p>
            <a:r>
              <a:rPr lang="en-CN" sz="2800" dirty="0">
                <a:latin typeface="Times New Roman" panose="02020603050405020304" pitchFamily="18" charset="0"/>
                <a:cs typeface="Times New Roman" panose="02020603050405020304" pitchFamily="18" charset="0"/>
              </a:rPr>
              <a:t>The forces data for the grippers with different parameters are collected to evaluate their efficiency as shown below</a:t>
            </a:r>
          </a:p>
        </p:txBody>
      </p:sp>
      <p:graphicFrame>
        <p:nvGraphicFramePr>
          <p:cNvPr id="33" name="Table 32">
            <a:extLst>
              <a:ext uri="{FF2B5EF4-FFF2-40B4-BE49-F238E27FC236}">
                <a16:creationId xmlns:a16="http://schemas.microsoft.com/office/drawing/2014/main" id="{2BE0D0AD-6B4A-F60F-322F-148164D3FB1B}"/>
              </a:ext>
            </a:extLst>
          </p:cNvPr>
          <p:cNvGraphicFramePr>
            <a:graphicFrameLocks noGrp="1"/>
          </p:cNvGraphicFramePr>
          <p:nvPr>
            <p:extLst>
              <p:ext uri="{D42A27DB-BD31-4B8C-83A1-F6EECF244321}">
                <p14:modId xmlns:p14="http://schemas.microsoft.com/office/powerpoint/2010/main" val="4016397791"/>
              </p:ext>
            </p:extLst>
          </p:nvPr>
        </p:nvGraphicFramePr>
        <p:xfrm>
          <a:off x="27414944" y="20791302"/>
          <a:ext cx="7940236" cy="2624064"/>
        </p:xfrm>
        <a:graphic>
          <a:graphicData uri="http://schemas.openxmlformats.org/drawingml/2006/table">
            <a:tbl>
              <a:tblPr/>
              <a:tblGrid>
                <a:gridCol w="1985059">
                  <a:extLst>
                    <a:ext uri="{9D8B030D-6E8A-4147-A177-3AD203B41FA5}">
                      <a16:colId xmlns:a16="http://schemas.microsoft.com/office/drawing/2014/main" val="260250870"/>
                    </a:ext>
                  </a:extLst>
                </a:gridCol>
                <a:gridCol w="1985059">
                  <a:extLst>
                    <a:ext uri="{9D8B030D-6E8A-4147-A177-3AD203B41FA5}">
                      <a16:colId xmlns:a16="http://schemas.microsoft.com/office/drawing/2014/main" val="3351374884"/>
                    </a:ext>
                  </a:extLst>
                </a:gridCol>
                <a:gridCol w="1985059">
                  <a:extLst>
                    <a:ext uri="{9D8B030D-6E8A-4147-A177-3AD203B41FA5}">
                      <a16:colId xmlns:a16="http://schemas.microsoft.com/office/drawing/2014/main" val="3218779652"/>
                    </a:ext>
                  </a:extLst>
                </a:gridCol>
                <a:gridCol w="1985059">
                  <a:extLst>
                    <a:ext uri="{9D8B030D-6E8A-4147-A177-3AD203B41FA5}">
                      <a16:colId xmlns:a16="http://schemas.microsoft.com/office/drawing/2014/main" val="2054235396"/>
                    </a:ext>
                  </a:extLst>
                </a:gridCol>
              </a:tblGrid>
              <a:tr h="437344">
                <a:tc>
                  <a:txBody>
                    <a:bodyPr/>
                    <a:lstStyle/>
                    <a:p>
                      <a:pPr rtl="0" fontAlgn="t">
                        <a:spcBef>
                          <a:spcPts val="0"/>
                        </a:spcBef>
                        <a:spcAft>
                          <a:spcPts val="0"/>
                        </a:spcAft>
                      </a:pPr>
                      <a:r>
                        <a:rPr lang="en-US" sz="2000" b="0" i="0" u="none" strike="noStrike">
                          <a:solidFill>
                            <a:srgbClr val="000000"/>
                          </a:solidFill>
                          <a:effectLst/>
                          <a:latin typeface="Arial" panose="020B0604020202020204" pitchFamily="34" charset="0"/>
                        </a:rPr>
                        <a:t>Start</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2000" b="0" i="0" u="none" strike="noStrike">
                          <a:solidFill>
                            <a:srgbClr val="000000"/>
                          </a:solidFill>
                          <a:effectLst/>
                          <a:latin typeface="Arial" panose="020B0604020202020204" pitchFamily="34" charset="0"/>
                        </a:rPr>
                        <a:t>Motor 1 Count</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2000" b="0" i="0" u="none" strike="noStrike">
                          <a:solidFill>
                            <a:srgbClr val="000000"/>
                          </a:solidFill>
                          <a:effectLst/>
                          <a:latin typeface="Arial" panose="020B0604020202020204" pitchFamily="34" charset="0"/>
                        </a:rPr>
                        <a:t>Motor 2 Count</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2000" b="0" i="0" u="none" strike="noStrike">
                          <a:solidFill>
                            <a:srgbClr val="000000"/>
                          </a:solidFill>
                          <a:effectLst/>
                          <a:latin typeface="Arial" panose="020B0604020202020204" pitchFamily="34" charset="0"/>
                        </a:rPr>
                        <a:t>Motor 3 Count</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1789871"/>
                  </a:ext>
                </a:extLst>
              </a:tr>
              <a:tr h="437344">
                <a:tc>
                  <a:txBody>
                    <a:bodyPr/>
                    <a:lstStyle/>
                    <a:p>
                      <a:pPr rtl="0" fontAlgn="t">
                        <a:spcBef>
                          <a:spcPts val="0"/>
                        </a:spcBef>
                        <a:spcAft>
                          <a:spcPts val="0"/>
                        </a:spcAft>
                      </a:pPr>
                      <a:r>
                        <a:rPr lang="en-US" sz="2000" b="0" i="0" u="none" strike="noStrike">
                          <a:solidFill>
                            <a:srgbClr val="000000"/>
                          </a:solidFill>
                          <a:effectLst/>
                          <a:latin typeface="Arial" panose="020B0604020202020204" pitchFamily="34" charset="0"/>
                        </a:rPr>
                        <a:t>Motino 1</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a:solidFill>
                            <a:srgbClr val="000000"/>
                          </a:solidFill>
                          <a:effectLst/>
                          <a:latin typeface="Arial" panose="020B0604020202020204" pitchFamily="34" charset="0"/>
                        </a:rPr>
                        <a:t>0</a:t>
                      </a:r>
                      <a:endParaRPr lang="en-CN"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a:solidFill>
                            <a:srgbClr val="000000"/>
                          </a:solidFill>
                          <a:effectLst/>
                          <a:latin typeface="Arial" panose="020B0604020202020204" pitchFamily="34" charset="0"/>
                        </a:rPr>
                        <a:t>0</a:t>
                      </a:r>
                      <a:endParaRPr lang="en-CN"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a:solidFill>
                            <a:srgbClr val="000000"/>
                          </a:solidFill>
                          <a:effectLst/>
                          <a:latin typeface="Arial" panose="020B0604020202020204" pitchFamily="34" charset="0"/>
                        </a:rPr>
                        <a:t>0</a:t>
                      </a:r>
                      <a:endParaRPr lang="en-CN"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8859405"/>
                  </a:ext>
                </a:extLst>
              </a:tr>
              <a:tr h="437344">
                <a:tc>
                  <a:txBody>
                    <a:bodyPr/>
                    <a:lstStyle/>
                    <a:p>
                      <a:pPr rtl="0" fontAlgn="t">
                        <a:spcBef>
                          <a:spcPts val="0"/>
                        </a:spcBef>
                        <a:spcAft>
                          <a:spcPts val="0"/>
                        </a:spcAft>
                      </a:pPr>
                      <a:r>
                        <a:rPr lang="en-US" sz="2000" b="0" i="0" u="none" strike="noStrike">
                          <a:solidFill>
                            <a:srgbClr val="000000"/>
                          </a:solidFill>
                          <a:effectLst/>
                          <a:latin typeface="Arial" panose="020B0604020202020204" pitchFamily="34" charset="0"/>
                        </a:rPr>
                        <a:t>Motion 2</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a:solidFill>
                            <a:srgbClr val="000000"/>
                          </a:solidFill>
                          <a:effectLst/>
                          <a:latin typeface="Arial" panose="020B0604020202020204" pitchFamily="34" charset="0"/>
                        </a:rPr>
                        <a:t>-1500</a:t>
                      </a:r>
                      <a:endParaRPr lang="en-CN"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a:solidFill>
                            <a:srgbClr val="000000"/>
                          </a:solidFill>
                          <a:effectLst/>
                          <a:latin typeface="Arial" panose="020B0604020202020204" pitchFamily="34" charset="0"/>
                        </a:rPr>
                        <a:t>0</a:t>
                      </a:r>
                      <a:endParaRPr lang="en-CN"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a:solidFill>
                            <a:srgbClr val="000000"/>
                          </a:solidFill>
                          <a:effectLst/>
                          <a:latin typeface="Arial" panose="020B0604020202020204" pitchFamily="34" charset="0"/>
                        </a:rPr>
                        <a:t>0</a:t>
                      </a:r>
                      <a:endParaRPr lang="en-CN"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9367684"/>
                  </a:ext>
                </a:extLst>
              </a:tr>
              <a:tr h="437344">
                <a:tc>
                  <a:txBody>
                    <a:bodyPr/>
                    <a:lstStyle/>
                    <a:p>
                      <a:pPr rtl="0" fontAlgn="t">
                        <a:spcBef>
                          <a:spcPts val="0"/>
                        </a:spcBef>
                        <a:spcAft>
                          <a:spcPts val="0"/>
                        </a:spcAft>
                      </a:pPr>
                      <a:r>
                        <a:rPr lang="en-US" sz="2000" b="0" i="0" u="none" strike="noStrike" dirty="0">
                          <a:solidFill>
                            <a:srgbClr val="000000"/>
                          </a:solidFill>
                          <a:effectLst/>
                          <a:latin typeface="Arial" panose="020B0604020202020204" pitchFamily="34" charset="0"/>
                        </a:rPr>
                        <a:t>Motion 3</a:t>
                      </a:r>
                      <a:endParaRPr lang="en-US" sz="2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a:solidFill>
                            <a:srgbClr val="000000"/>
                          </a:solidFill>
                          <a:effectLst/>
                          <a:latin typeface="Arial" panose="020B0604020202020204" pitchFamily="34" charset="0"/>
                        </a:rPr>
                        <a:t>+1500</a:t>
                      </a:r>
                      <a:endParaRPr lang="en-CN"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dirty="0">
                          <a:solidFill>
                            <a:srgbClr val="000000"/>
                          </a:solidFill>
                          <a:effectLst/>
                          <a:latin typeface="Arial" panose="020B0604020202020204" pitchFamily="34" charset="0"/>
                        </a:rPr>
                        <a:t>-1500</a:t>
                      </a:r>
                      <a:endParaRPr lang="en-CN" sz="2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a:solidFill>
                            <a:srgbClr val="000000"/>
                          </a:solidFill>
                          <a:effectLst/>
                          <a:latin typeface="Arial" panose="020B0604020202020204" pitchFamily="34" charset="0"/>
                        </a:rPr>
                        <a:t>0</a:t>
                      </a:r>
                      <a:endParaRPr lang="en-CN"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3014384"/>
                  </a:ext>
                </a:extLst>
              </a:tr>
              <a:tr h="437344">
                <a:tc>
                  <a:txBody>
                    <a:bodyPr/>
                    <a:lstStyle/>
                    <a:p>
                      <a:pPr rtl="0" fontAlgn="t">
                        <a:spcBef>
                          <a:spcPts val="0"/>
                        </a:spcBef>
                        <a:spcAft>
                          <a:spcPts val="0"/>
                        </a:spcAft>
                      </a:pPr>
                      <a:r>
                        <a:rPr lang="en-US" sz="2000" b="0" i="0" u="none" strike="noStrike">
                          <a:solidFill>
                            <a:srgbClr val="000000"/>
                          </a:solidFill>
                          <a:effectLst/>
                          <a:latin typeface="Arial" panose="020B0604020202020204" pitchFamily="34" charset="0"/>
                        </a:rPr>
                        <a:t>Motion 4</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a:solidFill>
                            <a:srgbClr val="000000"/>
                          </a:solidFill>
                          <a:effectLst/>
                          <a:latin typeface="Arial" panose="020B0604020202020204" pitchFamily="34" charset="0"/>
                        </a:rPr>
                        <a:t>0</a:t>
                      </a:r>
                      <a:endParaRPr lang="en-CN"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dirty="0">
                          <a:solidFill>
                            <a:srgbClr val="000000"/>
                          </a:solidFill>
                          <a:effectLst/>
                          <a:latin typeface="Arial" panose="020B0604020202020204" pitchFamily="34" charset="0"/>
                        </a:rPr>
                        <a:t>+1500</a:t>
                      </a:r>
                      <a:endParaRPr lang="en-CN" sz="2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a:solidFill>
                            <a:srgbClr val="000000"/>
                          </a:solidFill>
                          <a:effectLst/>
                          <a:latin typeface="Arial" panose="020B0604020202020204" pitchFamily="34" charset="0"/>
                        </a:rPr>
                        <a:t>-1500</a:t>
                      </a:r>
                      <a:endParaRPr lang="en-CN"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4423854"/>
                  </a:ext>
                </a:extLst>
              </a:tr>
              <a:tr h="437344">
                <a:tc>
                  <a:txBody>
                    <a:bodyPr/>
                    <a:lstStyle/>
                    <a:p>
                      <a:pPr rtl="0" fontAlgn="t">
                        <a:spcBef>
                          <a:spcPts val="0"/>
                        </a:spcBef>
                        <a:spcAft>
                          <a:spcPts val="0"/>
                        </a:spcAft>
                      </a:pPr>
                      <a:r>
                        <a:rPr lang="en-US" sz="2000" b="0" i="0" u="none" strike="noStrike">
                          <a:solidFill>
                            <a:srgbClr val="000000"/>
                          </a:solidFill>
                          <a:effectLst/>
                          <a:latin typeface="Arial" panose="020B0604020202020204" pitchFamily="34" charset="0"/>
                        </a:rPr>
                        <a:t>Motion 5</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a:solidFill>
                            <a:srgbClr val="000000"/>
                          </a:solidFill>
                          <a:effectLst/>
                          <a:latin typeface="Arial" panose="020B0604020202020204" pitchFamily="34" charset="0"/>
                        </a:rPr>
                        <a:t>0</a:t>
                      </a:r>
                      <a:endParaRPr lang="en-CN"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a:solidFill>
                            <a:srgbClr val="000000"/>
                          </a:solidFill>
                          <a:effectLst/>
                          <a:latin typeface="Arial" panose="020B0604020202020204" pitchFamily="34" charset="0"/>
                        </a:rPr>
                        <a:t>0</a:t>
                      </a:r>
                      <a:endParaRPr lang="en-CN"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CN" sz="2000" b="0" i="0" u="none" strike="noStrike" dirty="0">
                          <a:solidFill>
                            <a:srgbClr val="000000"/>
                          </a:solidFill>
                          <a:effectLst/>
                          <a:latin typeface="Arial" panose="020B0604020202020204" pitchFamily="34" charset="0"/>
                        </a:rPr>
                        <a:t>+1500</a:t>
                      </a:r>
                      <a:endParaRPr lang="en-CN" sz="2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4709277"/>
                  </a:ext>
                </a:extLst>
              </a:tr>
            </a:tbl>
          </a:graphicData>
        </a:graphic>
      </p:graphicFrame>
      <p:sp>
        <p:nvSpPr>
          <p:cNvPr id="43" name="Rectangle 42">
            <a:extLst>
              <a:ext uri="{FF2B5EF4-FFF2-40B4-BE49-F238E27FC236}">
                <a16:creationId xmlns:a16="http://schemas.microsoft.com/office/drawing/2014/main" id="{18B62D08-C31A-557F-4DEB-561677EC2548}"/>
              </a:ext>
            </a:extLst>
          </p:cNvPr>
          <p:cNvSpPr/>
          <p:nvPr/>
        </p:nvSpPr>
        <p:spPr>
          <a:xfrm>
            <a:off x="27255180" y="23436543"/>
            <a:ext cx="8100000" cy="400110"/>
          </a:xfrm>
          <a:prstGeom prst="rect">
            <a:avLst/>
          </a:prstGeom>
        </p:spPr>
        <p:txBody>
          <a:bodyPr wrap="square">
            <a:spAutoFit/>
          </a:bodyPr>
          <a:lstStyle/>
          <a:p>
            <a:pPr algn="ctr"/>
            <a:r>
              <a:rPr lang="en-US" sz="2000" dirty="0">
                <a:latin typeface="Thames" charset="0"/>
                <a:ea typeface="Thames" charset="0"/>
                <a:cs typeface="Thames" charset="0"/>
              </a:rPr>
              <a:t>Table 12: Designed Motor Count for the robot</a:t>
            </a:r>
            <a:endParaRPr lang="en-US" sz="2000" dirty="0">
              <a:effectLst/>
              <a:latin typeface="Thames" charset="0"/>
              <a:ea typeface="Thames" charset="0"/>
              <a:cs typeface="Thames" charset="0"/>
            </a:endParaRPr>
          </a:p>
        </p:txBody>
      </p:sp>
      <p:sp>
        <p:nvSpPr>
          <p:cNvPr id="63" name="TextBox 62">
            <a:extLst>
              <a:ext uri="{FF2B5EF4-FFF2-40B4-BE49-F238E27FC236}">
                <a16:creationId xmlns:a16="http://schemas.microsoft.com/office/drawing/2014/main" id="{92851E7B-8424-F40F-EA7C-E4ED4F5272EA}"/>
              </a:ext>
            </a:extLst>
          </p:cNvPr>
          <p:cNvSpPr txBox="1"/>
          <p:nvPr/>
        </p:nvSpPr>
        <p:spPr>
          <a:xfrm>
            <a:off x="27255179" y="8589687"/>
            <a:ext cx="8100001" cy="1384995"/>
          </a:xfrm>
          <a:prstGeom prst="rect">
            <a:avLst/>
          </a:prstGeom>
          <a:noFill/>
        </p:spPr>
        <p:txBody>
          <a:bodyPr wrap="square" rtlCol="0">
            <a:spAutoFit/>
          </a:bodyPr>
          <a:lstStyle/>
          <a:p>
            <a:r>
              <a:rPr lang="en-US" sz="2800" dirty="0">
                <a:latin typeface="Times New Roman" charset="0"/>
                <a:ea typeface="Times New Roman" charset="0"/>
                <a:cs typeface="Times New Roman" charset="0"/>
              </a:rPr>
              <a:t>Using Arduino and MATLAB coding, single segment with both gripper and both can be operated in the desired way shown in Figure 10.</a:t>
            </a:r>
          </a:p>
        </p:txBody>
      </p:sp>
      <p:pic>
        <p:nvPicPr>
          <p:cNvPr id="67" name="Picture 66" descr="A white robot on a table&#10;&#10;Description automatically generated">
            <a:extLst>
              <a:ext uri="{FF2B5EF4-FFF2-40B4-BE49-F238E27FC236}">
                <a16:creationId xmlns:a16="http://schemas.microsoft.com/office/drawing/2014/main" id="{F93A12C0-7740-2409-C466-92496D50711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174361" y="10216452"/>
            <a:ext cx="3588350" cy="3600000"/>
          </a:xfrm>
          <a:prstGeom prst="rect">
            <a:avLst/>
          </a:prstGeom>
        </p:spPr>
      </p:pic>
      <p:pic>
        <p:nvPicPr>
          <p:cNvPr id="71" name="Picture 70" descr="A white device with wires and wires&#10;&#10;Description automatically generated">
            <a:extLst>
              <a:ext uri="{FF2B5EF4-FFF2-40B4-BE49-F238E27FC236}">
                <a16:creationId xmlns:a16="http://schemas.microsoft.com/office/drawing/2014/main" id="{B2425BC5-DE28-CCF7-CDF4-DAA989E7598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0940292" y="10218518"/>
            <a:ext cx="4553425" cy="3600000"/>
          </a:xfrm>
          <a:prstGeom prst="rect">
            <a:avLst/>
          </a:prstGeom>
        </p:spPr>
      </p:pic>
      <p:sp>
        <p:nvSpPr>
          <p:cNvPr id="72" name="Text Box 764">
            <a:extLst>
              <a:ext uri="{FF2B5EF4-FFF2-40B4-BE49-F238E27FC236}">
                <a16:creationId xmlns:a16="http://schemas.microsoft.com/office/drawing/2014/main" id="{80B790D8-5176-B3F3-6609-7466FFF45C29}"/>
              </a:ext>
            </a:extLst>
          </p:cNvPr>
          <p:cNvSpPr txBox="1">
            <a:spLocks noChangeArrowheads="1"/>
          </p:cNvSpPr>
          <p:nvPr/>
        </p:nvSpPr>
        <p:spPr bwMode="auto">
          <a:xfrm>
            <a:off x="27255179" y="13845087"/>
            <a:ext cx="7933402" cy="452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42846" tIns="71425" rIns="142846" bIns="71425">
            <a:spAutoFit/>
          </a:bodyPr>
          <a:lstStyle>
            <a:lvl1pPr marL="457200" indent="-457200"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eaLnBrk="1" hangingPunct="1"/>
            <a:r>
              <a:rPr lang="en-US" sz="2000" dirty="0">
                <a:latin typeface="Thames" charset="0"/>
                <a:ea typeface="Thames" charset="0"/>
                <a:cs typeface="Thames" charset="0"/>
              </a:rPr>
              <a:t>Figure 10: Single segment was successfully controlled and functionable</a:t>
            </a:r>
            <a:endParaRPr lang="en-US" sz="2000" dirty="0"/>
          </a:p>
        </p:txBody>
      </p:sp>
    </p:spTree>
  </p:cSld>
  <p:clrMapOvr>
    <a:masterClrMapping/>
  </p:clrMapOvr>
</p:sld>
</file>

<file path=ppt/theme/theme1.xml><?xml version="1.0" encoding="utf-8"?>
<a:theme xmlns:a="http://schemas.openxmlformats.org/drawingml/2006/main" name="Default Design">
  <a:themeElements>
    <a:clrScheme name="Bucknell Brand Colors">
      <a:dk1>
        <a:sysClr val="windowText" lastClr="000000"/>
      </a:dk1>
      <a:lt1>
        <a:srgbClr val="FFFFFF"/>
      </a:lt1>
      <a:dk2>
        <a:srgbClr val="003865"/>
      </a:dk2>
      <a:lt2>
        <a:srgbClr val="D9D9D6"/>
      </a:lt2>
      <a:accent1>
        <a:srgbClr val="E87722"/>
      </a:accent1>
      <a:accent2>
        <a:srgbClr val="FFA300"/>
      </a:accent2>
      <a:accent3>
        <a:srgbClr val="0082BA"/>
      </a:accent3>
      <a:accent4>
        <a:srgbClr val="59CBE8"/>
      </a:accent4>
      <a:accent5>
        <a:srgbClr val="A7A8AA"/>
      </a:accent5>
      <a:accent6>
        <a:srgbClr val="E87722"/>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17258</TotalTime>
  <Words>981</Words>
  <Application>Microsoft Macintosh PowerPoint</Application>
  <PresentationFormat>Custom</PresentationFormat>
  <Paragraphs>58</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Thames</vt:lpstr>
      <vt:lpstr>Times New Roman</vt:lpstr>
      <vt:lpstr>Default Design</vt:lpstr>
      <vt:lpstr>PowerPoint Presentation</vt:lpstr>
    </vt:vector>
  </TitlesOfParts>
  <Company>University of Northern Colorado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susan.keenan</dc:creator>
  <cp:lastModifiedBy>Kevin  Wu</cp:lastModifiedBy>
  <cp:revision>176</cp:revision>
  <dcterms:created xsi:type="dcterms:W3CDTF">2010-07-16T15:47:09Z</dcterms:created>
  <dcterms:modified xsi:type="dcterms:W3CDTF">2024-03-21T19:54:37Z</dcterms:modified>
</cp:coreProperties>
</file>